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30.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46.xml" ContentType="application/vnd.openxmlformats-officedocument.presentationml.slide+xml"/>
  <Override PartName="/ppt/slides/slide45.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29.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20.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9.xml" ContentType="application/vnd.openxmlformats-officedocument.presentationml.slide+xml"/>
  <Override PartName="/ppt/slides/slide6.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8.xml" ContentType="application/vnd.openxmlformats-officedocument.presentationml.slide+xml"/>
  <Override PartName="/ppt/slides/slide14.xml" ContentType="application/vnd.openxmlformats-officedocument.presentationml.slide+xml"/>
  <Override PartName="/ppt/slides/slide12.xml" ContentType="application/vnd.openxmlformats-officedocument.presentationml.slide+xml"/>
  <Override PartName="/ppt/slides/slide15.xml" ContentType="application/vnd.openxmlformats-officedocument.presentationml.slide+xml"/>
  <Override PartName="/ppt/slides/slide13.xml" ContentType="application/vnd.openxmlformats-officedocument.presentationml.slide+xml"/>
  <Override PartName="/ppt/slideMasters/slideMaster1.xml" ContentType="application/vnd.openxmlformats-officedocument.presentationml.slideMaster+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Masters/notesMaster1.xml" ContentType="application/vnd.openxmlformats-officedocument.presentationml.notesMaster+xml"/>
  <Override PartName="/ppt/theme/theme1.xml" ContentType="application/vnd.openxmlformats-officedocument.them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Lst>
  <p:notesMasterIdLst>
    <p:notesMasterId r:id="rId50"/>
  </p:notesMasterIdLst>
  <p:sldIdLst>
    <p:sldId id="349" r:id="rId2"/>
    <p:sldId id="259" r:id="rId3"/>
    <p:sldId id="353" r:id="rId4"/>
    <p:sldId id="354" r:id="rId5"/>
    <p:sldId id="355" r:id="rId6"/>
    <p:sldId id="368" r:id="rId7"/>
    <p:sldId id="356" r:id="rId8"/>
    <p:sldId id="357" r:id="rId9"/>
    <p:sldId id="334" r:id="rId10"/>
    <p:sldId id="335" r:id="rId11"/>
    <p:sldId id="336" r:id="rId12"/>
    <p:sldId id="337" r:id="rId13"/>
    <p:sldId id="369" r:id="rId14"/>
    <p:sldId id="370" r:id="rId15"/>
    <p:sldId id="371" r:id="rId16"/>
    <p:sldId id="372" r:id="rId17"/>
    <p:sldId id="373" r:id="rId18"/>
    <p:sldId id="374" r:id="rId19"/>
    <p:sldId id="375" r:id="rId20"/>
    <p:sldId id="376" r:id="rId21"/>
    <p:sldId id="377" r:id="rId22"/>
    <p:sldId id="378" r:id="rId23"/>
    <p:sldId id="379" r:id="rId24"/>
    <p:sldId id="380" r:id="rId25"/>
    <p:sldId id="381" r:id="rId26"/>
    <p:sldId id="382" r:id="rId27"/>
    <p:sldId id="383" r:id="rId28"/>
    <p:sldId id="384" r:id="rId29"/>
    <p:sldId id="385" r:id="rId30"/>
    <p:sldId id="386" r:id="rId31"/>
    <p:sldId id="387" r:id="rId32"/>
    <p:sldId id="388" r:id="rId33"/>
    <p:sldId id="389" r:id="rId34"/>
    <p:sldId id="390" r:id="rId35"/>
    <p:sldId id="391" r:id="rId36"/>
    <p:sldId id="392" r:id="rId37"/>
    <p:sldId id="393" r:id="rId38"/>
    <p:sldId id="394" r:id="rId39"/>
    <p:sldId id="395" r:id="rId40"/>
    <p:sldId id="396" r:id="rId41"/>
    <p:sldId id="397" r:id="rId42"/>
    <p:sldId id="398" r:id="rId43"/>
    <p:sldId id="399" r:id="rId44"/>
    <p:sldId id="400" r:id="rId45"/>
    <p:sldId id="401" r:id="rId46"/>
    <p:sldId id="402" r:id="rId47"/>
    <p:sldId id="403" r:id="rId48"/>
    <p:sldId id="404" r:id="rId4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L User" initials="CU" lastIdx="1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6600"/>
    <a:srgbClr val="0000FF"/>
    <a:srgbClr val="CC0000"/>
    <a:srgbClr val="FF3300"/>
    <a:srgbClr val="00B0F0"/>
    <a:srgbClr val="B6D5AB"/>
    <a:srgbClr val="EA0000"/>
    <a:srgbClr val="77933C"/>
    <a:srgbClr val="FF0000"/>
    <a:srgbClr val="73BE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888" autoAdjust="0"/>
    <p:restoredTop sz="94686" autoAdjust="0"/>
  </p:normalViewPr>
  <p:slideViewPr>
    <p:cSldViewPr>
      <p:cViewPr varScale="1">
        <p:scale>
          <a:sx n="74" d="100"/>
          <a:sy n="74" d="100"/>
        </p:scale>
        <p:origin x="174" y="54"/>
      </p:cViewPr>
      <p:guideLst>
        <p:guide orient="horz" pos="2160"/>
        <p:guide pos="2880"/>
      </p:guideLst>
    </p:cSldViewPr>
  </p:slideViewPr>
  <p:outlineViewPr>
    <p:cViewPr>
      <p:scale>
        <a:sx n="33" d="100"/>
        <a:sy n="33" d="100"/>
      </p:scale>
      <p:origin x="0" y="7368"/>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8" Type="http://schemas.openxmlformats.org/officeDocument/2006/relationships/customXml" Target="../customXml/item3.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ustomXml" Target="../customXml/item1.xml"/><Relationship Id="rId8" Type="http://schemas.openxmlformats.org/officeDocument/2006/relationships/slide" Target="slides/slide7.xml"/><Relationship Id="rId51"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customXml" Target="../customXml/item2.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s>
</file>

<file path=ppt/media/image1.png>
</file>

<file path=ppt/media/image10.png>
</file>

<file path=ppt/media/image11.jpeg>
</file>

<file path=ppt/media/image12.jpeg>
</file>

<file path=ppt/media/image13.jpeg>
</file>

<file path=ppt/media/image14.png>
</file>

<file path=ppt/media/image15.jpeg>
</file>

<file path=ppt/media/image16.jpeg>
</file>

<file path=ppt/media/image17.jpeg>
</file>

<file path=ppt/media/image2.jpe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B02248-3E8E-4013-A492-EE2D20E1DA6B}" type="datetimeFigureOut">
              <a:rPr lang="en-US" smtClean="0"/>
              <a:pPr/>
              <a:t>3/5/2015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4F03EE-1FBA-4CD6-A9B1-250AC4FFD3B6}" type="slidenum">
              <a:rPr lang="en-US" smtClean="0"/>
              <a:pPr/>
              <a:t>‹#›</a:t>
            </a:fld>
            <a:endParaRPr lang="en-US" dirty="0"/>
          </a:p>
        </p:txBody>
      </p:sp>
    </p:spTree>
    <p:extLst>
      <p:ext uri="{BB962C8B-B14F-4D97-AF65-F5344CB8AC3E}">
        <p14:creationId xmlns:p14="http://schemas.microsoft.com/office/powerpoint/2010/main" val="91592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75438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6" name="Slide Number Placeholder 5"/>
          <p:cNvSpPr>
            <a:spLocks noGrp="1"/>
          </p:cNvSpPr>
          <p:nvPr>
            <p:ph type="sldNum" sz="quarter" idx="12"/>
          </p:nvPr>
        </p:nvSpPr>
        <p:spPr/>
        <p:txBody>
          <a:bodyPr/>
          <a:lstStyle/>
          <a:p>
            <a:r>
              <a:rPr lang="en-US" dirty="0" smtClean="0"/>
              <a:t>SLIDE </a:t>
            </a:r>
            <a:fld id="{FCD2455E-EC1D-45EA-B6B2-90AB88848CFD}" type="slidenum">
              <a:rPr lang="en-US" smtClean="0"/>
              <a:pPr/>
              <a:t>‹#›</a:t>
            </a:fld>
            <a:endParaRPr lang="en-US" dirty="0"/>
          </a:p>
        </p:txBody>
      </p:sp>
    </p:spTree>
  </p:cSld>
  <p:clrMapOvr>
    <a:masterClrMapping/>
  </p:clrMapOvr>
  <p:transition>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82880"/>
            <a:ext cx="7772400" cy="11430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600200"/>
            <a:ext cx="8229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12"/>
          </p:nvPr>
        </p:nvSpPr>
        <p:spPr/>
        <p:txBody>
          <a:bodyPr/>
          <a:lstStyle/>
          <a:p>
            <a:r>
              <a:rPr lang="en-US" dirty="0" smtClean="0"/>
              <a:t>SLIDE </a:t>
            </a:r>
            <a:fld id="{FCD2455E-EC1D-45EA-B6B2-90AB88848CFD}" type="slidenum">
              <a:rPr lang="en-US" smtClean="0"/>
              <a:pPr/>
              <a:t>‹#›</a:t>
            </a:fld>
            <a:endParaRPr lang="en-US" dirty="0"/>
          </a:p>
        </p:txBody>
      </p:sp>
    </p:spTree>
  </p:cSld>
  <p:clrMapOvr>
    <a:masterClrMapping/>
  </p:clrMapOvr>
  <p:transition>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6" name="Slide Number Placeholder 5"/>
          <p:cNvSpPr>
            <a:spLocks noGrp="1"/>
          </p:cNvSpPr>
          <p:nvPr>
            <p:ph type="sldNum" sz="quarter" idx="12"/>
          </p:nvPr>
        </p:nvSpPr>
        <p:spPr/>
        <p:txBody>
          <a:bodyPr/>
          <a:lstStyle/>
          <a:p>
            <a:r>
              <a:rPr lang="en-US" dirty="0" smtClean="0"/>
              <a:t>SLIDE </a:t>
            </a:r>
            <a:fld id="{FCD2455E-EC1D-45EA-B6B2-90AB88848CFD}" type="slidenum">
              <a:rPr lang="en-US" smtClean="0"/>
              <a:pPr/>
              <a:t>‹#›</a:t>
            </a:fld>
            <a:endParaRPr lang="en-US" dirty="0"/>
          </a:p>
        </p:txBody>
      </p:sp>
    </p:spTree>
  </p:cSld>
  <p:clrMapOvr>
    <a:masterClrMapping/>
  </p:clrMapOvr>
  <p:transition>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82880"/>
            <a:ext cx="77724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39624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724400" y="1600200"/>
            <a:ext cx="39624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r>
              <a:rPr lang="en-US" dirty="0" smtClean="0"/>
              <a:t>SLIDE </a:t>
            </a:r>
            <a:fld id="{FCD2455E-EC1D-45EA-B6B2-90AB88848CFD}" type="slidenum">
              <a:rPr lang="en-US" smtClean="0"/>
              <a:pPr/>
              <a:t>‹#›</a:t>
            </a:fld>
            <a:endParaRPr lang="en-US" dirty="0"/>
          </a:p>
        </p:txBody>
      </p:sp>
    </p:spTree>
  </p:cSld>
  <p:clrMapOvr>
    <a:masterClrMapping/>
  </p:clrMapOvr>
  <p:transition>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182880"/>
            <a:ext cx="77724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1" y="1535113"/>
            <a:ext cx="3962399"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1" y="2174875"/>
            <a:ext cx="3962399"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724400" y="1535113"/>
            <a:ext cx="396240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724400" y="2174875"/>
            <a:ext cx="39624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8"/>
          <p:cNvSpPr>
            <a:spLocks noGrp="1"/>
          </p:cNvSpPr>
          <p:nvPr>
            <p:ph type="sldNum" sz="quarter" idx="12"/>
          </p:nvPr>
        </p:nvSpPr>
        <p:spPr/>
        <p:txBody>
          <a:bodyPr/>
          <a:lstStyle/>
          <a:p>
            <a:r>
              <a:rPr lang="en-US" dirty="0" smtClean="0"/>
              <a:t>SLIDE </a:t>
            </a:r>
            <a:fld id="{FCD2455E-EC1D-45EA-B6B2-90AB88848CFD}" type="slidenum">
              <a:rPr lang="en-US" smtClean="0"/>
              <a:pPr/>
              <a:t>‹#›</a:t>
            </a:fld>
            <a:endParaRPr lang="en-US" dirty="0"/>
          </a:p>
        </p:txBody>
      </p:sp>
    </p:spTree>
  </p:cSld>
  <p:clrMapOvr>
    <a:masterClrMapping/>
  </p:clrMapOvr>
  <p:transition>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82880"/>
            <a:ext cx="7772400" cy="1143000"/>
          </a:xfrm>
        </p:spPr>
        <p:txBody>
          <a:bodyPr/>
          <a:lstStyle/>
          <a:p>
            <a:r>
              <a:rPr lang="en-US" dirty="0" smtClean="0"/>
              <a:t>Click to edit Master title style</a:t>
            </a:r>
            <a:endParaRPr lang="en-US" dirty="0"/>
          </a:p>
        </p:txBody>
      </p:sp>
      <p:sp>
        <p:nvSpPr>
          <p:cNvPr id="5" name="Slide Number Placeholder 4"/>
          <p:cNvSpPr>
            <a:spLocks noGrp="1"/>
          </p:cNvSpPr>
          <p:nvPr>
            <p:ph type="sldNum" sz="quarter" idx="12"/>
          </p:nvPr>
        </p:nvSpPr>
        <p:spPr/>
        <p:txBody>
          <a:bodyPr/>
          <a:lstStyle/>
          <a:p>
            <a:r>
              <a:rPr lang="en-US" dirty="0" smtClean="0"/>
              <a:t>SLIDE </a:t>
            </a:r>
            <a:fld id="{FCD2455E-EC1D-45EA-B6B2-90AB88848CFD}" type="slidenum">
              <a:rPr lang="en-US" smtClean="0"/>
              <a:pPr/>
              <a:t>‹#›</a:t>
            </a:fld>
            <a:endParaRPr lang="en-US" dirty="0"/>
          </a:p>
        </p:txBody>
      </p:sp>
    </p:spTree>
  </p:cSld>
  <p:clrMapOvr>
    <a:masterClrMapping/>
  </p:clrMapOvr>
  <p:transition>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a:t>
            </a:fld>
            <a:endParaRPr lang="en-US" dirty="0"/>
          </a:p>
        </p:txBody>
      </p:sp>
    </p:spTree>
  </p:cSld>
  <p:clrMapOvr>
    <a:masterClrMapping/>
  </p:clrMapOvr>
  <p:transition>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82880"/>
            <a:ext cx="7772400" cy="1143000"/>
          </a:xfrm>
          <a:prstGeom prst="rect">
            <a:avLst/>
          </a:prstGeom>
        </p:spPr>
        <p:txBody>
          <a:bodyPr vert="horz" lIns="91440" tIns="45720" rIns="91440" bIns="45720" rtlCol="0" anchor="b" anchorCtr="0">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Wave 6"/>
          <p:cNvSpPr/>
          <p:nvPr/>
        </p:nvSpPr>
        <p:spPr>
          <a:xfrm>
            <a:off x="0" y="6400800"/>
            <a:ext cx="9144000" cy="457200"/>
          </a:xfrm>
          <a:prstGeom prst="wave">
            <a:avLst/>
          </a:prstGeom>
          <a:solidFill>
            <a:srgbClr val="006600"/>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8" name="Rectangle 7"/>
          <p:cNvSpPr/>
          <p:nvPr/>
        </p:nvSpPr>
        <p:spPr>
          <a:xfrm>
            <a:off x="0" y="6583680"/>
            <a:ext cx="9144000" cy="2743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solidFill>
                  <a:srgbClr val="006600"/>
                </a:solidFill>
              </a:rPr>
              <a:t>© 2014 Cengage Learning. All Rights Reserved.</a:t>
            </a:r>
            <a:endParaRPr lang="en-US" sz="1000" dirty="0">
              <a:solidFill>
                <a:srgbClr val="006600"/>
              </a:solidFill>
            </a:endParaRPr>
          </a:p>
        </p:txBody>
      </p:sp>
      <p:sp>
        <p:nvSpPr>
          <p:cNvPr id="6" name="Slide Number Placeholder 5"/>
          <p:cNvSpPr>
            <a:spLocks noGrp="1"/>
          </p:cNvSpPr>
          <p:nvPr>
            <p:ph type="sldNum" sz="quarter" idx="4"/>
          </p:nvPr>
        </p:nvSpPr>
        <p:spPr>
          <a:xfrm>
            <a:off x="7132320" y="6583680"/>
            <a:ext cx="1828800" cy="274320"/>
          </a:xfrm>
          <a:prstGeom prst="rect">
            <a:avLst/>
          </a:prstGeom>
          <a:solidFill>
            <a:schemeClr val="tx1"/>
          </a:solidFill>
        </p:spPr>
        <p:txBody>
          <a:bodyPr vert="horz" lIns="91440" tIns="45720" rIns="91440" bIns="45720" rtlCol="0" anchor="ctr"/>
          <a:lstStyle>
            <a:lvl1pPr algn="r">
              <a:defRPr sz="1200">
                <a:solidFill>
                  <a:schemeClr val="bg1"/>
                </a:solidFill>
              </a:defRPr>
            </a:lvl1pPr>
          </a:lstStyle>
          <a:p>
            <a:r>
              <a:rPr lang="en-US" dirty="0" smtClean="0"/>
              <a:t>SLIDE </a:t>
            </a:r>
            <a:fld id="{FCD2455E-EC1D-45EA-B6B2-90AB88848CFD}" type="slidenum">
              <a:rPr lang="en-US" smtClean="0"/>
              <a:pPr/>
              <a:t>‹#›</a:t>
            </a:fld>
            <a:endParaRPr lang="en-US" dirty="0"/>
          </a:p>
        </p:txBody>
      </p:sp>
      <p:cxnSp>
        <p:nvCxnSpPr>
          <p:cNvPr id="12" name="Straight Connector 11"/>
          <p:cNvCxnSpPr/>
          <p:nvPr/>
        </p:nvCxnSpPr>
        <p:spPr>
          <a:xfrm>
            <a:off x="0" y="1325880"/>
            <a:ext cx="8686800" cy="0"/>
          </a:xfrm>
          <a:prstGeom prst="line">
            <a:avLst/>
          </a:prstGeom>
          <a:ln w="38100">
            <a:solidFill>
              <a:srgbClr val="AAD24B"/>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Lst>
  <p:transition>
    <p:wipe dir="r"/>
  </p:transition>
  <p:hf hdr="0" ftr="0" dt="0"/>
  <p:txStyles>
    <p:titleStyle>
      <a:lvl1pPr algn="l" defTabSz="914400" rtl="0" eaLnBrk="1" latinLnBrk="0" hangingPunct="1">
        <a:spcBef>
          <a:spcPct val="0"/>
        </a:spcBef>
        <a:buNone/>
        <a:defRPr sz="3600" kern="1200">
          <a:solidFill>
            <a:schemeClr val="tx1"/>
          </a:solidFill>
          <a:latin typeface="+mj-lt"/>
          <a:ea typeface="+mj-ea"/>
          <a:cs typeface="+mj-cs"/>
        </a:defRPr>
      </a:lvl1pPr>
    </p:titleStyle>
    <p:bodyStyle>
      <a:lvl1pPr marL="342900" indent="-342900" algn="l" defTabSz="914400" rtl="0" eaLnBrk="1" latinLnBrk="0" hangingPunct="1">
        <a:spcBef>
          <a:spcPct val="20000"/>
        </a:spcBef>
        <a:buClr>
          <a:srgbClr val="FF0000"/>
        </a:buClr>
        <a:buFont typeface="Calibri" pitchFamily="34" charset="0"/>
        <a:buChar char="●"/>
        <a:defRPr lang="en-US" sz="3200" kern="1200" dirty="0" smtClean="0">
          <a:solidFill>
            <a:schemeClr val="tx1"/>
          </a:solidFill>
          <a:latin typeface="+mn-lt"/>
          <a:ea typeface="+mn-ea"/>
          <a:cs typeface="+mn-cs"/>
        </a:defRPr>
      </a:lvl1pPr>
      <a:lvl2pPr marL="742950" indent="-285750" algn="l" defTabSz="914400" rtl="0" eaLnBrk="1" latinLnBrk="0" hangingPunct="1">
        <a:spcBef>
          <a:spcPct val="20000"/>
        </a:spcBef>
        <a:buClr>
          <a:schemeClr val="tx2"/>
        </a:buClr>
        <a:buFont typeface="Calibri"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Clr>
          <a:schemeClr val="tx1"/>
        </a:buClr>
        <a:buFont typeface="Calibri"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Clr>
          <a:schemeClr val="tx1"/>
        </a:buClr>
        <a:buFont typeface="Calibri"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Clr>
          <a:schemeClr val="tx1"/>
        </a:buClr>
        <a:buFont typeface="Calibri"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600200"/>
            <a:ext cx="914400" cy="52578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smtClean="0"/>
              <a:t>Learning Objectives</a:t>
            </a:r>
            <a:endParaRPr lang="en-US" sz="2800" dirty="0"/>
          </a:p>
        </p:txBody>
      </p:sp>
      <p:sp>
        <p:nvSpPr>
          <p:cNvPr id="7" name="Wave 6"/>
          <p:cNvSpPr/>
          <p:nvPr/>
        </p:nvSpPr>
        <p:spPr>
          <a:xfrm>
            <a:off x="0" y="6400800"/>
            <a:ext cx="9144000" cy="457200"/>
          </a:xfrm>
          <a:prstGeom prst="wave">
            <a:avLst/>
          </a:prstGeom>
          <a:solidFill>
            <a:srgbClr val="006600"/>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8" name="Rectangle 7"/>
          <p:cNvSpPr/>
          <p:nvPr/>
        </p:nvSpPr>
        <p:spPr>
          <a:xfrm>
            <a:off x="0" y="6583680"/>
            <a:ext cx="9144000" cy="2743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solidFill>
                  <a:srgbClr val="006600"/>
                </a:solidFill>
              </a:rPr>
              <a:t>© 2014 Cengage Learning. All Rights Reserved.</a:t>
            </a:r>
            <a:endParaRPr lang="en-US" sz="1000" dirty="0">
              <a:solidFill>
                <a:srgbClr val="006600"/>
              </a:solidFill>
            </a:endParaRPr>
          </a:p>
        </p:txBody>
      </p:sp>
      <p:sp>
        <p:nvSpPr>
          <p:cNvPr id="9" name="TextBox 8"/>
          <p:cNvSpPr txBox="1"/>
          <p:nvPr/>
        </p:nvSpPr>
        <p:spPr>
          <a:xfrm>
            <a:off x="1828801" y="2514600"/>
            <a:ext cx="6400800" cy="984885"/>
          </a:xfrm>
          <a:prstGeom prst="rect">
            <a:avLst/>
          </a:prstGeom>
          <a:noFill/>
        </p:spPr>
        <p:txBody>
          <a:bodyPr wrap="square" rtlCol="0">
            <a:spAutoFit/>
          </a:bodyPr>
          <a:lstStyle/>
          <a:p>
            <a:pPr marL="685800" indent="-685800">
              <a:spcAft>
                <a:spcPts val="1200"/>
              </a:spcAft>
            </a:pPr>
            <a:r>
              <a:rPr lang="en-US" sz="2400" b="1" dirty="0" smtClean="0"/>
              <a:t>LO</a:t>
            </a:r>
            <a:r>
              <a:rPr lang="en-US" sz="2400" b="1" dirty="0" smtClean="0">
                <a:solidFill>
                  <a:srgbClr val="FF0000"/>
                </a:solidFill>
              </a:rPr>
              <a:t>1</a:t>
            </a:r>
            <a:r>
              <a:rPr lang="en-US" sz="2400" dirty="0" smtClean="0"/>
              <a:t> 	Explain how employees are paid.</a:t>
            </a:r>
          </a:p>
          <a:p>
            <a:pPr marL="685800" indent="-685800">
              <a:spcAft>
                <a:spcPts val="1200"/>
              </a:spcAft>
            </a:pPr>
            <a:r>
              <a:rPr lang="en-US" sz="2400" b="1" dirty="0" smtClean="0"/>
              <a:t>LO</a:t>
            </a:r>
            <a:r>
              <a:rPr lang="en-US" sz="2400" b="1" dirty="0" smtClean="0">
                <a:solidFill>
                  <a:srgbClr val="FF0000"/>
                </a:solidFill>
              </a:rPr>
              <a:t>2</a:t>
            </a:r>
            <a:r>
              <a:rPr lang="en-US" sz="2400" dirty="0" smtClean="0"/>
              <a:t> 	Calculate hourly employee earnings.</a:t>
            </a:r>
          </a:p>
        </p:txBody>
      </p:sp>
      <p:pic>
        <p:nvPicPr>
          <p:cNvPr id="34818" name="Picture 2"/>
          <p:cNvPicPr>
            <a:picLocks noChangeAspect="1" noChangeArrowheads="1"/>
          </p:cNvPicPr>
          <p:nvPr/>
        </p:nvPicPr>
        <p:blipFill>
          <a:blip r:embed="rId2" cstate="print"/>
          <a:srcRect r="705" b="293"/>
          <a:stretch>
            <a:fillRect/>
          </a:stretch>
        </p:blipFill>
        <p:spPr bwMode="auto">
          <a:xfrm>
            <a:off x="0" y="0"/>
            <a:ext cx="9144000" cy="2211877"/>
          </a:xfrm>
          <a:prstGeom prst="rect">
            <a:avLst/>
          </a:prstGeom>
          <a:noFill/>
          <a:ln w="9525">
            <a:noFill/>
            <a:miter lim="800000"/>
            <a:headEnd/>
            <a:tailEnd/>
          </a:ln>
        </p:spPr>
      </p:pic>
    </p:spTree>
  </p:cSld>
  <p:clrMapOvr>
    <a:masterClrMapping/>
  </p:clrMapOvr>
  <p:transition>
    <p:wipe dir="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12-1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indent="-457200">
              <a:lnSpc>
                <a:spcPct val="100000"/>
              </a:lnSpc>
              <a:spcBef>
                <a:spcPts val="0"/>
              </a:spcBef>
              <a:spcAft>
                <a:spcPts val="600"/>
              </a:spcAft>
              <a:buNone/>
            </a:pPr>
            <a:r>
              <a:rPr lang="en-US" sz="2800" b="1" dirty="0">
                <a:solidFill>
                  <a:srgbClr val="FF0000"/>
                </a:solidFill>
                <a:ea typeface="Times New Roman"/>
                <a:cs typeface="MyriadPro-Regular"/>
              </a:rPr>
              <a:t>2.</a:t>
            </a:r>
            <a:r>
              <a:rPr lang="en-US" sz="2800" dirty="0">
                <a:solidFill>
                  <a:srgbClr val="000000"/>
                </a:solidFill>
                <a:ea typeface="Times New Roman"/>
                <a:cs typeface="MyriadPro-Regular"/>
              </a:rPr>
              <a:t>	Identify three methods used by modern time clock systems to record employee arrival and departure times.</a:t>
            </a: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10</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3429000"/>
            <a:ext cx="7315200" cy="2697163"/>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2800" dirty="0" smtClean="0">
                <a:ea typeface="Times New Roman"/>
                <a:cs typeface="MyriadPro-Regular"/>
              </a:rPr>
              <a:t>Employees can swipe their name badges, key in personal identification numbers, or press a finger on a biometric pad to record their arrival or departure.</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9"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12-1</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12-1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indent="-457200">
              <a:lnSpc>
                <a:spcPct val="100000"/>
              </a:lnSpc>
              <a:spcBef>
                <a:spcPts val="0"/>
              </a:spcBef>
              <a:spcAft>
                <a:spcPts val="600"/>
              </a:spcAft>
              <a:buNone/>
            </a:pPr>
            <a:r>
              <a:rPr lang="en-US" sz="2800" b="1" dirty="0">
                <a:solidFill>
                  <a:srgbClr val="FF0000"/>
                </a:solidFill>
                <a:ea typeface="Times New Roman"/>
                <a:cs typeface="MyriadPro-Regular"/>
              </a:rPr>
              <a:t>3.</a:t>
            </a:r>
            <a:r>
              <a:rPr lang="en-US" sz="2800" dirty="0">
                <a:solidFill>
                  <a:srgbClr val="000000"/>
                </a:solidFill>
                <a:ea typeface="Times New Roman"/>
                <a:cs typeface="MyriadPro-Regular"/>
              </a:rPr>
              <a:t>	Describe the overtime rules of the Fair Labor Standards Act.</a:t>
            </a: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11</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3429000"/>
            <a:ext cx="7315200" cy="2697163"/>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3000" dirty="0" smtClean="0">
                <a:ea typeface="Times New Roman"/>
                <a:cs typeface="MyriadPro-Regular"/>
              </a:rPr>
              <a:t>This act requires most businesses involved in interstate commerce to pay employees at least 1½ times the normal hourly rate for hours worked in excess of 40 hours per week.</a:t>
            </a:r>
          </a:p>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endParaRPr kumimoji="0" lang="en-US" sz="3200" b="0" i="0" u="none" strike="noStrike" kern="1200" cap="none" spc="0" normalizeH="0" baseline="0" noProof="0" dirty="0">
              <a:ln>
                <a:noFill/>
              </a:ln>
              <a:solidFill>
                <a:schemeClr val="tx1"/>
              </a:solidFill>
              <a:effectLst/>
              <a:uLnTx/>
              <a:uFillTx/>
              <a:latin typeface="+mn-lt"/>
              <a:ea typeface="+mn-ea"/>
              <a:cs typeface="+mn-cs"/>
            </a:endParaRPr>
          </a:p>
        </p:txBody>
      </p:sp>
      <p:grpSp>
        <p:nvGrpSpPr>
          <p:cNvPr id="9"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12-1</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12-1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indent="-457200">
              <a:lnSpc>
                <a:spcPct val="100000"/>
              </a:lnSpc>
              <a:spcBef>
                <a:spcPts val="0"/>
              </a:spcBef>
              <a:spcAft>
                <a:spcPts val="600"/>
              </a:spcAft>
              <a:buNone/>
            </a:pPr>
            <a:r>
              <a:rPr lang="en-US" sz="2800" b="1" dirty="0">
                <a:solidFill>
                  <a:srgbClr val="FF0000"/>
                </a:solidFill>
                <a:latin typeface="MyriadPro-Regular"/>
                <a:ea typeface="Times New Roman"/>
                <a:cs typeface="MyriadPro-Regular"/>
              </a:rPr>
              <a:t>4.</a:t>
            </a:r>
            <a:r>
              <a:rPr lang="en-US" sz="2800" dirty="0">
                <a:solidFill>
                  <a:srgbClr val="000000"/>
                </a:solidFill>
                <a:latin typeface="MyriadPro-Regular"/>
                <a:ea typeface="Times New Roman"/>
                <a:cs typeface="MyriadPro-Regular"/>
              </a:rPr>
              <a:t>	How does ThreeGreen calculate overtime earnings?</a:t>
            </a: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12</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3429000"/>
            <a:ext cx="7315200" cy="2697163"/>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3200" dirty="0" smtClean="0">
                <a:ea typeface="Times New Roman"/>
                <a:cs typeface="MyriadPro-Regular"/>
              </a:rPr>
              <a:t>1½ times the normal hourly rate for hours worked more than 8 hours per day or 40 hours per week</a:t>
            </a:r>
            <a:endParaRPr kumimoji="0" lang="en-US" sz="3200" b="0" i="0" u="none" strike="noStrike" kern="1200" cap="none" spc="0" normalizeH="0" baseline="0" noProof="0" dirty="0">
              <a:ln>
                <a:noFill/>
              </a:ln>
              <a:effectLst/>
              <a:uLnTx/>
              <a:uFillTx/>
              <a:latin typeface="+mn-lt"/>
              <a:ea typeface="+mn-ea"/>
              <a:cs typeface="+mn-cs"/>
            </a:endParaRPr>
          </a:p>
        </p:txBody>
      </p:sp>
      <p:grpSp>
        <p:nvGrpSpPr>
          <p:cNvPr id="9"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12-1</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Work Together 12-1</a:t>
            </a:r>
            <a:br>
              <a:rPr lang="en-US" dirty="0" smtClean="0"/>
            </a:br>
            <a:r>
              <a:rPr lang="en-US" dirty="0" smtClean="0"/>
              <a:t>On You Own 12-1</a:t>
            </a:r>
            <a:endParaRPr lang="en-US" dirty="0"/>
          </a:p>
        </p:txBody>
      </p:sp>
      <p:sp>
        <p:nvSpPr>
          <p:cNvPr id="3" name="Content Placeholder 2"/>
          <p:cNvSpPr>
            <a:spLocks noGrp="1"/>
          </p:cNvSpPr>
          <p:nvPr>
            <p:ph sz="half" idx="1"/>
          </p:nvPr>
        </p:nvSpPr>
        <p:spPr/>
        <p:txBody>
          <a:bodyPr/>
          <a:lstStyle/>
          <a:p>
            <a:r>
              <a:rPr lang="en-US" dirty="0" smtClean="0"/>
              <a:t>Work Together</a:t>
            </a:r>
          </a:p>
          <a:p>
            <a:pPr lvl="1"/>
            <a:r>
              <a:rPr lang="en-US" dirty="0" smtClean="0"/>
              <a:t>12-1 (Word)</a:t>
            </a:r>
          </a:p>
          <a:p>
            <a:endParaRPr lang="en-US" dirty="0" smtClean="0"/>
          </a:p>
          <a:p>
            <a:r>
              <a:rPr lang="en-US" dirty="0" smtClean="0"/>
              <a:t>Work Together</a:t>
            </a:r>
          </a:p>
          <a:p>
            <a:pPr lvl="1"/>
            <a:r>
              <a:rPr lang="en-US" dirty="0" smtClean="0"/>
              <a:t>12-1 (Excel)</a:t>
            </a:r>
          </a:p>
          <a:p>
            <a:pPr lvl="1"/>
            <a:r>
              <a:rPr lang="en-US" dirty="0" smtClean="0"/>
              <a:t>Modeled</a:t>
            </a:r>
          </a:p>
          <a:p>
            <a:pPr lvl="1"/>
            <a:endParaRPr lang="en-US" dirty="0" smtClean="0"/>
          </a:p>
          <a:p>
            <a:pPr lvl="1"/>
            <a:r>
              <a:rPr lang="en-US" dirty="0" smtClean="0"/>
              <a:t>Page 350</a:t>
            </a:r>
          </a:p>
        </p:txBody>
      </p:sp>
      <p:sp>
        <p:nvSpPr>
          <p:cNvPr id="4" name="Content Placeholder 3"/>
          <p:cNvSpPr>
            <a:spLocks noGrp="1"/>
          </p:cNvSpPr>
          <p:nvPr>
            <p:ph sz="half" idx="2"/>
          </p:nvPr>
        </p:nvSpPr>
        <p:spPr/>
        <p:txBody>
          <a:bodyPr/>
          <a:lstStyle/>
          <a:p>
            <a:r>
              <a:rPr lang="en-US" dirty="0" smtClean="0"/>
              <a:t>On Your Own</a:t>
            </a:r>
          </a:p>
          <a:p>
            <a:pPr lvl="1"/>
            <a:r>
              <a:rPr lang="en-US" dirty="0" smtClean="0"/>
              <a:t>12-1 (Excel)</a:t>
            </a:r>
          </a:p>
          <a:p>
            <a:pPr lvl="1"/>
            <a:r>
              <a:rPr lang="en-US" dirty="0" smtClean="0"/>
              <a:t>Complete</a:t>
            </a:r>
          </a:p>
          <a:p>
            <a:pPr lvl="1"/>
            <a:endParaRPr lang="en-US" dirty="0" smtClean="0"/>
          </a:p>
          <a:p>
            <a:pPr lvl="1"/>
            <a:r>
              <a:rPr lang="en-US" dirty="0" smtClean="0"/>
              <a:t>Page 350</a:t>
            </a:r>
          </a:p>
        </p:txBody>
      </p:sp>
      <p:sp>
        <p:nvSpPr>
          <p:cNvPr id="5" name="Slide Number Placeholder 4"/>
          <p:cNvSpPr>
            <a:spLocks noGrp="1"/>
          </p:cNvSpPr>
          <p:nvPr>
            <p:ph type="sldNum" sz="quarter" idx="12"/>
          </p:nvPr>
        </p:nvSpPr>
        <p:spPr/>
        <p:txBody>
          <a:bodyPr/>
          <a:lstStyle/>
          <a:p>
            <a:r>
              <a:rPr lang="en-US" smtClean="0"/>
              <a:t>SLIDE </a:t>
            </a:r>
            <a:fld id="{FCD2455E-EC1D-45EA-B6B2-90AB88848CFD}" type="slidenum">
              <a:rPr lang="en-US" smtClean="0"/>
              <a:pPr/>
              <a:t>13</a:t>
            </a:fld>
            <a:endParaRPr lang="en-US" dirty="0"/>
          </a:p>
        </p:txBody>
      </p:sp>
    </p:spTree>
  </p:cSld>
  <p:clrMapOvr>
    <a:masterClrMapping/>
  </p:clrMapOvr>
  <p:transition>
    <p:wipe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600200"/>
            <a:ext cx="914400" cy="52578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smtClean="0"/>
              <a:t>Learning Objectives</a:t>
            </a:r>
            <a:endParaRPr lang="en-US" sz="2800" dirty="0"/>
          </a:p>
        </p:txBody>
      </p:sp>
      <p:sp>
        <p:nvSpPr>
          <p:cNvPr id="7" name="Wave 6"/>
          <p:cNvSpPr/>
          <p:nvPr/>
        </p:nvSpPr>
        <p:spPr>
          <a:xfrm>
            <a:off x="0" y="6400800"/>
            <a:ext cx="9144000" cy="457200"/>
          </a:xfrm>
          <a:prstGeom prst="wave">
            <a:avLst/>
          </a:prstGeom>
          <a:solidFill>
            <a:srgbClr val="006600"/>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8" name="Rectangle 7"/>
          <p:cNvSpPr/>
          <p:nvPr/>
        </p:nvSpPr>
        <p:spPr>
          <a:xfrm>
            <a:off x="0" y="6583680"/>
            <a:ext cx="9144000" cy="2743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solidFill>
                  <a:srgbClr val="006600"/>
                </a:solidFill>
              </a:rPr>
              <a:t>© 2014 Cengage Learning. All Rights Reserved.</a:t>
            </a:r>
            <a:endParaRPr lang="en-US" sz="1000" dirty="0">
              <a:solidFill>
                <a:srgbClr val="006600"/>
              </a:solidFill>
            </a:endParaRPr>
          </a:p>
        </p:txBody>
      </p:sp>
      <p:sp>
        <p:nvSpPr>
          <p:cNvPr id="9" name="TextBox 8"/>
          <p:cNvSpPr txBox="1"/>
          <p:nvPr/>
        </p:nvSpPr>
        <p:spPr>
          <a:xfrm>
            <a:off x="1828801" y="2514600"/>
            <a:ext cx="6400800" cy="2616101"/>
          </a:xfrm>
          <a:prstGeom prst="rect">
            <a:avLst/>
          </a:prstGeom>
          <a:noFill/>
        </p:spPr>
        <p:txBody>
          <a:bodyPr wrap="square" rtlCol="0">
            <a:spAutoFit/>
          </a:bodyPr>
          <a:lstStyle/>
          <a:p>
            <a:pPr marL="685800" indent="-685800">
              <a:spcAft>
                <a:spcPts val="1200"/>
              </a:spcAft>
            </a:pPr>
            <a:r>
              <a:rPr lang="en-US" sz="2400" b="1" dirty="0" smtClean="0"/>
              <a:t>LO</a:t>
            </a:r>
            <a:r>
              <a:rPr lang="en-US" sz="2400" b="1" dirty="0" smtClean="0">
                <a:solidFill>
                  <a:srgbClr val="FF0000"/>
                </a:solidFill>
              </a:rPr>
              <a:t>3</a:t>
            </a:r>
            <a:r>
              <a:rPr lang="en-US" sz="2400" dirty="0" smtClean="0"/>
              <a:t> 	Demonstrate the process for determining federal income tax withholdings.</a:t>
            </a:r>
          </a:p>
          <a:p>
            <a:pPr marL="685800" indent="-685800">
              <a:spcAft>
                <a:spcPts val="1200"/>
              </a:spcAft>
            </a:pPr>
            <a:r>
              <a:rPr lang="en-US" sz="2400" b="1" dirty="0" smtClean="0"/>
              <a:t>LO</a:t>
            </a:r>
            <a:r>
              <a:rPr lang="en-US" sz="2400" b="1" dirty="0" smtClean="0">
                <a:solidFill>
                  <a:srgbClr val="FF0000"/>
                </a:solidFill>
              </a:rPr>
              <a:t>4</a:t>
            </a:r>
            <a:r>
              <a:rPr lang="en-US" sz="2400" dirty="0" smtClean="0"/>
              <a:t> 	Demonstrate the process for calculating social security and Medicare taxes.</a:t>
            </a:r>
          </a:p>
          <a:p>
            <a:pPr marL="685800" indent="-685800">
              <a:spcAft>
                <a:spcPts val="1200"/>
              </a:spcAft>
            </a:pPr>
            <a:r>
              <a:rPr lang="en-US" sz="2400" b="1" dirty="0" smtClean="0"/>
              <a:t>LO</a:t>
            </a:r>
            <a:r>
              <a:rPr lang="en-US" sz="2400" b="1" dirty="0" smtClean="0">
                <a:solidFill>
                  <a:srgbClr val="FF0000"/>
                </a:solidFill>
              </a:rPr>
              <a:t>5</a:t>
            </a:r>
            <a:r>
              <a:rPr lang="en-US" sz="2400" dirty="0" smtClean="0"/>
              <a:t> 	Explain the benefit of funding medical and retirement plans with pretax contributions.</a:t>
            </a:r>
          </a:p>
        </p:txBody>
      </p:sp>
      <p:pic>
        <p:nvPicPr>
          <p:cNvPr id="3074" name="Picture 2"/>
          <p:cNvPicPr>
            <a:picLocks noChangeAspect="1" noChangeArrowheads="1"/>
          </p:cNvPicPr>
          <p:nvPr/>
        </p:nvPicPr>
        <p:blipFill>
          <a:blip r:embed="rId2" cstate="print"/>
          <a:srcRect/>
          <a:stretch>
            <a:fillRect/>
          </a:stretch>
        </p:blipFill>
        <p:spPr bwMode="auto">
          <a:xfrm>
            <a:off x="0" y="0"/>
            <a:ext cx="9144000" cy="2198646"/>
          </a:xfrm>
          <a:prstGeom prst="rect">
            <a:avLst/>
          </a:prstGeom>
          <a:noFill/>
          <a:ln w="9525">
            <a:noFill/>
            <a:miter lim="800000"/>
            <a:headEnd/>
            <a:tailEnd/>
          </a:ln>
        </p:spPr>
      </p:pic>
    </p:spTree>
  </p:cSld>
  <p:clrMapOvr>
    <a:masterClrMapping/>
  </p:clrMapOvr>
  <p:transition>
    <p:wipe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Payroll Taxes</a:t>
            </a:r>
            <a:endParaRPr lang="en-US" dirty="0"/>
          </a:p>
        </p:txBody>
      </p:sp>
      <p:sp>
        <p:nvSpPr>
          <p:cNvPr id="34" name="Content Placeholder 33"/>
          <p:cNvSpPr>
            <a:spLocks noGrp="1"/>
          </p:cNvSpPr>
          <p:nvPr>
            <p:ph idx="1"/>
          </p:nvPr>
        </p:nvSpPr>
        <p:spPr/>
        <p:txBody>
          <a:bodyPr/>
          <a:lstStyle/>
          <a:p>
            <a:r>
              <a:rPr lang="en-US" dirty="0" smtClean="0"/>
              <a:t>Taxes based on the payroll of a business are called </a:t>
            </a:r>
            <a:r>
              <a:rPr lang="en-US" b="1" dirty="0" smtClean="0">
                <a:solidFill>
                  <a:srgbClr val="0070C0"/>
                </a:solidFill>
              </a:rPr>
              <a:t>payroll taxes</a:t>
            </a:r>
            <a:r>
              <a:rPr lang="en-US" dirty="0" smtClean="0"/>
              <a:t>.</a:t>
            </a:r>
            <a:endParaRPr lang="en-US" dirty="0"/>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15</a:t>
            </a:fld>
            <a:endParaRPr lang="en-US" dirty="0"/>
          </a:p>
        </p:txBody>
      </p:sp>
      <p:grpSp>
        <p:nvGrpSpPr>
          <p:cNvPr id="3" name="Group 12"/>
          <p:cNvGrpSpPr/>
          <p:nvPr/>
        </p:nvGrpSpPr>
        <p:grpSpPr>
          <a:xfrm>
            <a:off x="7879080" y="0"/>
            <a:ext cx="1188720" cy="381000"/>
            <a:chOff x="7879080" y="0"/>
            <a:chExt cx="1188720" cy="381000"/>
          </a:xfrm>
        </p:grpSpPr>
        <p:sp>
          <p:nvSpPr>
            <p:cNvPr id="14" name="Flowchart: Delay 13"/>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5" name="TextBox 14"/>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sp>
        <p:nvSpPr>
          <p:cNvPr id="9" name="TextBox 8"/>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LO3</a:t>
            </a:r>
            <a:endParaRPr lang="en-US" dirty="0"/>
          </a:p>
        </p:txBody>
      </p:sp>
    </p:spTree>
  </p:cSld>
  <p:clrMapOvr>
    <a:masterClrMapping/>
  </p:clrMapOvr>
  <p:transition>
    <p:wipe dir="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Employee’s Withholding Allowance Certificate</a:t>
            </a:r>
            <a:endParaRPr lang="en-US" dirty="0"/>
          </a:p>
        </p:txBody>
      </p:sp>
      <p:sp>
        <p:nvSpPr>
          <p:cNvPr id="8" name="Content Placeholder 7"/>
          <p:cNvSpPr>
            <a:spLocks noGrp="1"/>
          </p:cNvSpPr>
          <p:nvPr>
            <p:ph idx="1"/>
          </p:nvPr>
        </p:nvSpPr>
        <p:spPr/>
        <p:txBody>
          <a:bodyPr/>
          <a:lstStyle/>
          <a:p>
            <a:r>
              <a:rPr lang="en-US" dirty="0" smtClean="0"/>
              <a:t>A deduction from total earnings for each person legally supported by a taxpayer, including the employee, is called a </a:t>
            </a:r>
            <a:r>
              <a:rPr lang="en-US" b="1" dirty="0" smtClean="0">
                <a:solidFill>
                  <a:srgbClr val="0070C0"/>
                </a:solidFill>
              </a:rPr>
              <a:t>withholding allowance</a:t>
            </a:r>
            <a:r>
              <a:rPr lang="en-US" dirty="0" smtClean="0"/>
              <a:t>.</a:t>
            </a:r>
          </a:p>
          <a:p>
            <a:r>
              <a:rPr lang="en-US" dirty="0" smtClean="0"/>
              <a:t>Any amount withheld from an employee’s gross earnings is called a </a:t>
            </a:r>
            <a:r>
              <a:rPr lang="en-US" b="1" dirty="0" smtClean="0">
                <a:solidFill>
                  <a:srgbClr val="0070C0"/>
                </a:solidFill>
              </a:rPr>
              <a:t>payroll deduction</a:t>
            </a:r>
            <a:r>
              <a:rPr lang="en-US" dirty="0" smtClean="0"/>
              <a:t>.</a:t>
            </a:r>
            <a:endParaRPr lang="en-US" dirty="0"/>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16</a:t>
            </a:fld>
            <a:endParaRPr lang="en-US" dirty="0"/>
          </a:p>
        </p:txBody>
      </p:sp>
      <p:sp>
        <p:nvSpPr>
          <p:cNvPr id="9" name="TextBox 8"/>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LO3</a:t>
            </a:r>
            <a:endParaRPr lang="en-US" dirty="0"/>
          </a:p>
        </p:txBody>
      </p:sp>
      <p:grpSp>
        <p:nvGrpSpPr>
          <p:cNvPr id="3" name="Group 12"/>
          <p:cNvGrpSpPr/>
          <p:nvPr/>
        </p:nvGrpSpPr>
        <p:grpSpPr>
          <a:xfrm>
            <a:off x="7879080" y="0"/>
            <a:ext cx="1188720" cy="381000"/>
            <a:chOff x="7879080" y="0"/>
            <a:chExt cx="1188720" cy="381000"/>
          </a:xfrm>
        </p:grpSpPr>
        <p:sp>
          <p:nvSpPr>
            <p:cNvPr id="11" name="Flowchart: Delay 10"/>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3" name="TextBox 12"/>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spTree>
  </p:cSld>
  <p:clrMapOvr>
    <a:masterClrMapping/>
  </p:clrMapOvr>
  <p:transition>
    <p:wipe dir="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descr="Chapter 12_Page 352.jpg"/>
          <p:cNvPicPr>
            <a:picLocks noChangeAspect="1"/>
          </p:cNvPicPr>
          <p:nvPr/>
        </p:nvPicPr>
        <p:blipFill>
          <a:blip r:embed="rId2" cstate="print"/>
          <a:stretch>
            <a:fillRect/>
          </a:stretch>
        </p:blipFill>
        <p:spPr>
          <a:xfrm>
            <a:off x="1550895" y="2275890"/>
            <a:ext cx="6035040" cy="3114261"/>
          </a:xfrm>
          <a:prstGeom prst="rect">
            <a:avLst/>
          </a:prstGeom>
        </p:spPr>
      </p:pic>
      <p:sp>
        <p:nvSpPr>
          <p:cNvPr id="2" name="Title 1"/>
          <p:cNvSpPr>
            <a:spLocks noGrp="1"/>
          </p:cNvSpPr>
          <p:nvPr>
            <p:ph type="title"/>
          </p:nvPr>
        </p:nvSpPr>
        <p:spPr/>
        <p:txBody>
          <a:bodyPr>
            <a:normAutofit fontScale="90000"/>
          </a:bodyPr>
          <a:lstStyle/>
          <a:p>
            <a:r>
              <a:rPr lang="en-US" dirty="0" smtClean="0"/>
              <a:t>Employee’s Withholding Allowance Certificate</a:t>
            </a:r>
            <a:endParaRPr lang="en-US" dirty="0"/>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17</a:t>
            </a:fld>
            <a:endParaRPr lang="en-US" dirty="0"/>
          </a:p>
        </p:txBody>
      </p:sp>
      <p:sp>
        <p:nvSpPr>
          <p:cNvPr id="9" name="TextBox 8"/>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LO3</a:t>
            </a:r>
            <a:endParaRPr lang="en-US" dirty="0"/>
          </a:p>
        </p:txBody>
      </p:sp>
      <p:grpSp>
        <p:nvGrpSpPr>
          <p:cNvPr id="3" name="Group 12"/>
          <p:cNvGrpSpPr/>
          <p:nvPr/>
        </p:nvGrpSpPr>
        <p:grpSpPr>
          <a:xfrm>
            <a:off x="7879080" y="0"/>
            <a:ext cx="1188720" cy="381000"/>
            <a:chOff x="7879080" y="0"/>
            <a:chExt cx="1188720" cy="381000"/>
          </a:xfrm>
        </p:grpSpPr>
        <p:sp>
          <p:nvSpPr>
            <p:cNvPr id="11" name="Flowchart: Delay 10"/>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3" name="TextBox 12"/>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grpSp>
        <p:nvGrpSpPr>
          <p:cNvPr id="5" name="Group 41"/>
          <p:cNvGrpSpPr/>
          <p:nvPr/>
        </p:nvGrpSpPr>
        <p:grpSpPr>
          <a:xfrm>
            <a:off x="152400" y="2286000"/>
            <a:ext cx="1828800" cy="762000"/>
            <a:chOff x="152400" y="2286000"/>
            <a:chExt cx="1828800" cy="762000"/>
          </a:xfrm>
        </p:grpSpPr>
        <p:sp>
          <p:nvSpPr>
            <p:cNvPr id="14" name="Rectangle 13"/>
            <p:cNvSpPr/>
            <p:nvPr/>
          </p:nvSpPr>
          <p:spPr>
            <a:xfrm>
              <a:off x="152400" y="2286000"/>
              <a:ext cx="1204176" cy="646331"/>
            </a:xfrm>
            <a:prstGeom prst="rect">
              <a:avLst/>
            </a:prstGeom>
          </p:spPr>
          <p:txBody>
            <a:bodyPr wrap="none">
              <a:spAutoFit/>
            </a:bodyPr>
            <a:lstStyle/>
            <a:p>
              <a:r>
                <a:rPr lang="en-US" dirty="0" smtClean="0">
                  <a:solidFill>
                    <a:srgbClr val="0070C0"/>
                  </a:solidFill>
                </a:rPr>
                <a:t>Name and </a:t>
              </a:r>
              <a:br>
                <a:rPr lang="en-US" dirty="0" smtClean="0">
                  <a:solidFill>
                    <a:srgbClr val="0070C0"/>
                  </a:solidFill>
                </a:rPr>
              </a:br>
              <a:r>
                <a:rPr lang="en-US" dirty="0" smtClean="0">
                  <a:solidFill>
                    <a:srgbClr val="0070C0"/>
                  </a:solidFill>
                </a:rPr>
                <a:t>Address</a:t>
              </a:r>
              <a:endParaRPr lang="en-US" dirty="0">
                <a:solidFill>
                  <a:srgbClr val="0070C0"/>
                </a:solidFill>
              </a:endParaRPr>
            </a:p>
          </p:txBody>
        </p:sp>
        <p:grpSp>
          <p:nvGrpSpPr>
            <p:cNvPr id="6" name="Group 18"/>
            <p:cNvGrpSpPr/>
            <p:nvPr/>
          </p:nvGrpSpPr>
          <p:grpSpPr>
            <a:xfrm>
              <a:off x="1066800" y="2590800"/>
              <a:ext cx="914400" cy="457200"/>
              <a:chOff x="1066800" y="2590800"/>
              <a:chExt cx="914400" cy="457200"/>
            </a:xfrm>
          </p:grpSpPr>
          <p:cxnSp>
            <p:nvCxnSpPr>
              <p:cNvPr id="20" name="Straight Arrow Connector 19"/>
              <p:cNvCxnSpPr/>
              <p:nvPr/>
            </p:nvCxnSpPr>
            <p:spPr>
              <a:xfrm>
                <a:off x="1295400" y="2819400"/>
                <a:ext cx="685800" cy="2286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1" name="Rectangle 7"/>
              <p:cNvSpPr>
                <a:spLocks noChangeArrowheads="1"/>
              </p:cNvSpPr>
              <p:nvPr/>
            </p:nvSpPr>
            <p:spPr bwMode="auto">
              <a:xfrm>
                <a:off x="1066800" y="25908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1</a:t>
                </a:r>
              </a:p>
            </p:txBody>
          </p:sp>
        </p:grpSp>
      </p:grpSp>
      <p:grpSp>
        <p:nvGrpSpPr>
          <p:cNvPr id="7" name="Group 42"/>
          <p:cNvGrpSpPr/>
          <p:nvPr/>
        </p:nvGrpSpPr>
        <p:grpSpPr>
          <a:xfrm>
            <a:off x="3124200" y="1828800"/>
            <a:ext cx="2133600" cy="1371600"/>
            <a:chOff x="3124200" y="1828800"/>
            <a:chExt cx="2133600" cy="1371600"/>
          </a:xfrm>
        </p:grpSpPr>
        <p:sp>
          <p:nvSpPr>
            <p:cNvPr id="16" name="Rectangle 15"/>
            <p:cNvSpPr/>
            <p:nvPr/>
          </p:nvSpPr>
          <p:spPr>
            <a:xfrm>
              <a:off x="3124200" y="1828800"/>
              <a:ext cx="1492973" cy="369332"/>
            </a:xfrm>
            <a:prstGeom prst="rect">
              <a:avLst/>
            </a:prstGeom>
          </p:spPr>
          <p:txBody>
            <a:bodyPr wrap="none">
              <a:spAutoFit/>
            </a:bodyPr>
            <a:lstStyle/>
            <a:p>
              <a:pPr algn="r"/>
              <a:r>
                <a:rPr lang="en-US" dirty="0" smtClean="0">
                  <a:solidFill>
                    <a:srgbClr val="0070C0"/>
                  </a:solidFill>
                </a:rPr>
                <a:t>Marital Status</a:t>
              </a:r>
              <a:endParaRPr lang="en-US" dirty="0">
                <a:solidFill>
                  <a:srgbClr val="0070C0"/>
                </a:solidFill>
              </a:endParaRPr>
            </a:p>
          </p:txBody>
        </p:sp>
        <p:grpSp>
          <p:nvGrpSpPr>
            <p:cNvPr id="8" name="Group 23"/>
            <p:cNvGrpSpPr/>
            <p:nvPr/>
          </p:nvGrpSpPr>
          <p:grpSpPr>
            <a:xfrm>
              <a:off x="4572000" y="1828800"/>
              <a:ext cx="685800" cy="1371600"/>
              <a:chOff x="1066800" y="2590800"/>
              <a:chExt cx="685800" cy="1371600"/>
            </a:xfrm>
          </p:grpSpPr>
          <p:cxnSp>
            <p:nvCxnSpPr>
              <p:cNvPr id="25" name="Straight Arrow Connector 24"/>
              <p:cNvCxnSpPr/>
              <p:nvPr/>
            </p:nvCxnSpPr>
            <p:spPr>
              <a:xfrm>
                <a:off x="1219200" y="2743200"/>
                <a:ext cx="533400" cy="12192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6" name="Rectangle 7"/>
              <p:cNvSpPr>
                <a:spLocks noChangeArrowheads="1"/>
              </p:cNvSpPr>
              <p:nvPr/>
            </p:nvSpPr>
            <p:spPr bwMode="auto">
              <a:xfrm>
                <a:off x="1066800" y="25908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3</a:t>
                </a:r>
              </a:p>
            </p:txBody>
          </p:sp>
        </p:grpSp>
      </p:grpSp>
      <p:grpSp>
        <p:nvGrpSpPr>
          <p:cNvPr id="10" name="Group 43"/>
          <p:cNvGrpSpPr/>
          <p:nvPr/>
        </p:nvGrpSpPr>
        <p:grpSpPr>
          <a:xfrm>
            <a:off x="5867400" y="1828800"/>
            <a:ext cx="2727960" cy="1219200"/>
            <a:chOff x="5867400" y="1828800"/>
            <a:chExt cx="2727960" cy="1219200"/>
          </a:xfrm>
        </p:grpSpPr>
        <p:sp>
          <p:nvSpPr>
            <p:cNvPr id="15" name="Rectangle 14"/>
            <p:cNvSpPr/>
            <p:nvPr/>
          </p:nvSpPr>
          <p:spPr>
            <a:xfrm>
              <a:off x="5867400" y="1828800"/>
              <a:ext cx="2359941" cy="369332"/>
            </a:xfrm>
            <a:prstGeom prst="rect">
              <a:avLst/>
            </a:prstGeom>
          </p:spPr>
          <p:txBody>
            <a:bodyPr wrap="none">
              <a:spAutoFit/>
            </a:bodyPr>
            <a:lstStyle/>
            <a:p>
              <a:pPr algn="r"/>
              <a:r>
                <a:rPr lang="en-US" dirty="0" smtClean="0">
                  <a:solidFill>
                    <a:srgbClr val="0070C0"/>
                  </a:solidFill>
                </a:rPr>
                <a:t>Social Security Number</a:t>
              </a:r>
              <a:endParaRPr lang="en-US" dirty="0">
                <a:solidFill>
                  <a:srgbClr val="0070C0"/>
                </a:solidFill>
              </a:endParaRPr>
            </a:p>
          </p:txBody>
        </p:sp>
        <p:grpSp>
          <p:nvGrpSpPr>
            <p:cNvPr id="12" name="Group 27"/>
            <p:cNvGrpSpPr/>
            <p:nvPr/>
          </p:nvGrpSpPr>
          <p:grpSpPr>
            <a:xfrm>
              <a:off x="7010400" y="1828800"/>
              <a:ext cx="1584960" cy="1219200"/>
              <a:chOff x="-152400" y="2590800"/>
              <a:chExt cx="1584960" cy="1219200"/>
            </a:xfrm>
          </p:grpSpPr>
          <p:cxnSp>
            <p:nvCxnSpPr>
              <p:cNvPr id="29" name="Straight Arrow Connector 28"/>
              <p:cNvCxnSpPr/>
              <p:nvPr/>
            </p:nvCxnSpPr>
            <p:spPr>
              <a:xfrm flipH="1">
                <a:off x="-152400" y="2819400"/>
                <a:ext cx="1371600" cy="9906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0" name="Rectangle 7"/>
              <p:cNvSpPr>
                <a:spLocks noChangeArrowheads="1"/>
              </p:cNvSpPr>
              <p:nvPr/>
            </p:nvSpPr>
            <p:spPr bwMode="auto">
              <a:xfrm>
                <a:off x="1066800" y="25908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2</a:t>
                </a:r>
              </a:p>
            </p:txBody>
          </p:sp>
        </p:grpSp>
      </p:grpSp>
      <p:grpSp>
        <p:nvGrpSpPr>
          <p:cNvPr id="19" name="Group 44"/>
          <p:cNvGrpSpPr/>
          <p:nvPr/>
        </p:nvGrpSpPr>
        <p:grpSpPr>
          <a:xfrm>
            <a:off x="7077635" y="3702425"/>
            <a:ext cx="2057400" cy="990600"/>
            <a:chOff x="7086600" y="3657600"/>
            <a:chExt cx="2057400" cy="990600"/>
          </a:xfrm>
        </p:grpSpPr>
        <p:sp>
          <p:nvSpPr>
            <p:cNvPr id="17" name="Rectangle 16"/>
            <p:cNvSpPr/>
            <p:nvPr/>
          </p:nvSpPr>
          <p:spPr>
            <a:xfrm>
              <a:off x="7694564" y="4001869"/>
              <a:ext cx="1449436" cy="646331"/>
            </a:xfrm>
            <a:prstGeom prst="rect">
              <a:avLst/>
            </a:prstGeom>
          </p:spPr>
          <p:txBody>
            <a:bodyPr wrap="none">
              <a:spAutoFit/>
            </a:bodyPr>
            <a:lstStyle/>
            <a:p>
              <a:pPr lvl="0"/>
              <a:r>
                <a:rPr lang="en-US" dirty="0" smtClean="0">
                  <a:solidFill>
                    <a:srgbClr val="0070C0"/>
                  </a:solidFill>
                </a:rPr>
                <a:t> Withholding </a:t>
              </a:r>
              <a:br>
                <a:rPr lang="en-US" dirty="0" smtClean="0">
                  <a:solidFill>
                    <a:srgbClr val="0070C0"/>
                  </a:solidFill>
                </a:rPr>
              </a:br>
              <a:r>
                <a:rPr lang="en-US" dirty="0" smtClean="0">
                  <a:solidFill>
                    <a:srgbClr val="0070C0"/>
                  </a:solidFill>
                </a:rPr>
                <a:t>Allowances</a:t>
              </a:r>
            </a:p>
          </p:txBody>
        </p:sp>
        <p:cxnSp>
          <p:nvCxnSpPr>
            <p:cNvPr id="34" name="Straight Arrow Connector 33"/>
            <p:cNvCxnSpPr/>
            <p:nvPr/>
          </p:nvCxnSpPr>
          <p:spPr>
            <a:xfrm flipH="1" flipV="1">
              <a:off x="7086600" y="3657600"/>
              <a:ext cx="457200" cy="6096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3" name="Rectangle 7"/>
            <p:cNvSpPr>
              <a:spLocks noChangeArrowheads="1"/>
            </p:cNvSpPr>
            <p:nvPr/>
          </p:nvSpPr>
          <p:spPr bwMode="auto">
            <a:xfrm>
              <a:off x="7391400" y="41148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4</a:t>
              </a:r>
            </a:p>
          </p:txBody>
        </p:sp>
      </p:grpSp>
      <p:grpSp>
        <p:nvGrpSpPr>
          <p:cNvPr id="22" name="Group 45"/>
          <p:cNvGrpSpPr/>
          <p:nvPr/>
        </p:nvGrpSpPr>
        <p:grpSpPr>
          <a:xfrm>
            <a:off x="3810000" y="4773705"/>
            <a:ext cx="2514600" cy="1512332"/>
            <a:chOff x="3810000" y="4648200"/>
            <a:chExt cx="2514600" cy="1512332"/>
          </a:xfrm>
        </p:grpSpPr>
        <p:sp>
          <p:nvSpPr>
            <p:cNvPr id="18" name="Rectangle 17"/>
            <p:cNvSpPr/>
            <p:nvPr/>
          </p:nvSpPr>
          <p:spPr>
            <a:xfrm>
              <a:off x="4044708" y="5791200"/>
              <a:ext cx="1975092" cy="369332"/>
            </a:xfrm>
            <a:prstGeom prst="rect">
              <a:avLst/>
            </a:prstGeom>
          </p:spPr>
          <p:txBody>
            <a:bodyPr wrap="none">
              <a:spAutoFit/>
            </a:bodyPr>
            <a:lstStyle/>
            <a:p>
              <a:r>
                <a:rPr lang="en-US" dirty="0" smtClean="0">
                  <a:solidFill>
                    <a:srgbClr val="0070C0"/>
                  </a:solidFill>
                </a:rPr>
                <a:t>Signature and Date</a:t>
              </a:r>
              <a:endParaRPr lang="en-US" dirty="0">
                <a:solidFill>
                  <a:srgbClr val="0070C0"/>
                </a:solidFill>
              </a:endParaRPr>
            </a:p>
          </p:txBody>
        </p:sp>
        <p:cxnSp>
          <p:nvCxnSpPr>
            <p:cNvPr id="36" name="Straight Arrow Connector 35"/>
            <p:cNvCxnSpPr/>
            <p:nvPr/>
          </p:nvCxnSpPr>
          <p:spPr>
            <a:xfrm flipV="1">
              <a:off x="5029200" y="4648200"/>
              <a:ext cx="1295400" cy="8382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flipV="1">
              <a:off x="3810000" y="4648200"/>
              <a:ext cx="1219200" cy="8382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Rectangle 7"/>
            <p:cNvSpPr>
              <a:spLocks noChangeArrowheads="1"/>
            </p:cNvSpPr>
            <p:nvPr/>
          </p:nvSpPr>
          <p:spPr bwMode="auto">
            <a:xfrm>
              <a:off x="4849374" y="5334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5</a:t>
              </a: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up)">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up)">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right)">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wipe(down)">
                                      <p:cBhvr>
                                        <p:cTn id="2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Employee’s Income Tax Withholding—Single Persons</a:t>
            </a:r>
            <a:endParaRPr lang="en-US" dirty="0"/>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18</a:t>
            </a:fld>
            <a:endParaRPr lang="en-US" dirty="0"/>
          </a:p>
        </p:txBody>
      </p:sp>
      <p:sp>
        <p:nvSpPr>
          <p:cNvPr id="6" name="TextBox 5"/>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LO3</a:t>
            </a:r>
            <a:endParaRPr lang="en-US" dirty="0"/>
          </a:p>
        </p:txBody>
      </p:sp>
      <p:grpSp>
        <p:nvGrpSpPr>
          <p:cNvPr id="3" name="Group 12"/>
          <p:cNvGrpSpPr/>
          <p:nvPr/>
        </p:nvGrpSpPr>
        <p:grpSpPr>
          <a:xfrm>
            <a:off x="7879080" y="0"/>
            <a:ext cx="1188720" cy="381000"/>
            <a:chOff x="7879080" y="0"/>
            <a:chExt cx="1188720" cy="381000"/>
          </a:xfrm>
        </p:grpSpPr>
        <p:sp>
          <p:nvSpPr>
            <p:cNvPr id="8" name="Flowchart: Delay 7"/>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9" name="TextBox 8"/>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pic>
        <p:nvPicPr>
          <p:cNvPr id="10" name="Picture 9" descr="Chapter 12_Page 353.jpg"/>
          <p:cNvPicPr>
            <a:picLocks noChangeAspect="1"/>
          </p:cNvPicPr>
          <p:nvPr/>
        </p:nvPicPr>
        <p:blipFill>
          <a:blip r:embed="rId2" cstate="print"/>
          <a:stretch>
            <a:fillRect/>
          </a:stretch>
        </p:blipFill>
        <p:spPr>
          <a:xfrm>
            <a:off x="1704975" y="1600200"/>
            <a:ext cx="5729625" cy="4572000"/>
          </a:xfrm>
          <a:prstGeom prst="rect">
            <a:avLst/>
          </a:prstGeom>
        </p:spPr>
      </p:pic>
    </p:spTree>
  </p:cSld>
  <p:clrMapOvr>
    <a:masterClrMapping/>
  </p:clrMapOvr>
  <p:transition>
    <p:wipe dir="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Chapter 12_Page 354.jpg"/>
          <p:cNvPicPr>
            <a:picLocks noChangeAspect="1"/>
          </p:cNvPicPr>
          <p:nvPr/>
        </p:nvPicPr>
        <p:blipFill>
          <a:blip r:embed="rId2" cstate="print"/>
          <a:srcRect t="91876"/>
          <a:stretch>
            <a:fillRect/>
          </a:stretch>
        </p:blipFill>
        <p:spPr>
          <a:xfrm>
            <a:off x="1905000" y="5486400"/>
            <a:ext cx="6629400" cy="530560"/>
          </a:xfrm>
          <a:prstGeom prst="rect">
            <a:avLst/>
          </a:prstGeom>
        </p:spPr>
      </p:pic>
      <p:pic>
        <p:nvPicPr>
          <p:cNvPr id="12" name="Picture 2"/>
          <p:cNvPicPr>
            <a:picLocks noChangeAspect="1" noChangeArrowheads="1"/>
          </p:cNvPicPr>
          <p:nvPr/>
        </p:nvPicPr>
        <p:blipFill>
          <a:blip r:embed="rId3" cstate="print"/>
          <a:srcRect t="3509" b="45614"/>
          <a:stretch>
            <a:fillRect/>
          </a:stretch>
        </p:blipFill>
        <p:spPr bwMode="auto">
          <a:xfrm>
            <a:off x="1905000" y="1769210"/>
            <a:ext cx="6589795" cy="3555454"/>
          </a:xfrm>
          <a:prstGeom prst="rect">
            <a:avLst/>
          </a:prstGeom>
          <a:noFill/>
          <a:ln w="9525">
            <a:noFill/>
            <a:miter lim="800000"/>
            <a:headEnd/>
            <a:tailEnd/>
          </a:ln>
        </p:spPr>
      </p:pic>
      <p:pic>
        <p:nvPicPr>
          <p:cNvPr id="29" name="Picture 28" descr="Chapter 12_Page 354.jpg"/>
          <p:cNvPicPr>
            <a:picLocks noChangeAspect="1"/>
          </p:cNvPicPr>
          <p:nvPr/>
        </p:nvPicPr>
        <p:blipFill>
          <a:blip r:embed="rId2" cstate="print"/>
          <a:srcRect b="44444"/>
          <a:stretch>
            <a:fillRect/>
          </a:stretch>
        </p:blipFill>
        <p:spPr>
          <a:xfrm>
            <a:off x="1905000" y="1769209"/>
            <a:ext cx="6629400" cy="3629086"/>
          </a:xfrm>
          <a:prstGeom prst="rect">
            <a:avLst/>
          </a:prstGeom>
        </p:spPr>
      </p:pic>
      <p:sp>
        <p:nvSpPr>
          <p:cNvPr id="2" name="Title 1"/>
          <p:cNvSpPr>
            <a:spLocks noGrp="1"/>
          </p:cNvSpPr>
          <p:nvPr>
            <p:ph type="title"/>
          </p:nvPr>
        </p:nvSpPr>
        <p:spPr/>
        <p:txBody>
          <a:bodyPr>
            <a:normAutofit fontScale="90000"/>
          </a:bodyPr>
          <a:lstStyle/>
          <a:p>
            <a:r>
              <a:rPr lang="en-US" dirty="0" smtClean="0"/>
              <a:t>Employee’s Income Tax Withholding—Married Persons</a:t>
            </a:r>
            <a:endParaRPr lang="en-US" dirty="0"/>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19</a:t>
            </a:fld>
            <a:endParaRPr lang="en-US" dirty="0"/>
          </a:p>
        </p:txBody>
      </p:sp>
      <p:sp>
        <p:nvSpPr>
          <p:cNvPr id="6" name="TextBox 5"/>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LO3</a:t>
            </a:r>
            <a:endParaRPr lang="en-US" dirty="0"/>
          </a:p>
        </p:txBody>
      </p:sp>
      <p:grpSp>
        <p:nvGrpSpPr>
          <p:cNvPr id="3" name="Group 12"/>
          <p:cNvGrpSpPr/>
          <p:nvPr/>
        </p:nvGrpSpPr>
        <p:grpSpPr>
          <a:xfrm>
            <a:off x="7879080" y="0"/>
            <a:ext cx="1188720" cy="381000"/>
            <a:chOff x="7879080" y="0"/>
            <a:chExt cx="1188720" cy="381000"/>
          </a:xfrm>
        </p:grpSpPr>
        <p:sp>
          <p:nvSpPr>
            <p:cNvPr id="9" name="Flowchart: Delay 8"/>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0" name="TextBox 9"/>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sp>
        <p:nvSpPr>
          <p:cNvPr id="16" name="Rectangle 15"/>
          <p:cNvSpPr/>
          <p:nvPr/>
        </p:nvSpPr>
        <p:spPr>
          <a:xfrm>
            <a:off x="1828800" y="4693919"/>
            <a:ext cx="365760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a:off x="4953000" y="2466974"/>
            <a:ext cx="533400" cy="24098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17"/>
          <p:cNvGrpSpPr/>
          <p:nvPr/>
        </p:nvGrpSpPr>
        <p:grpSpPr>
          <a:xfrm>
            <a:off x="1143000" y="1447800"/>
            <a:ext cx="3810000" cy="609600"/>
            <a:chOff x="-1828800" y="2438400"/>
            <a:chExt cx="3810000" cy="609600"/>
          </a:xfrm>
        </p:grpSpPr>
        <p:sp>
          <p:nvSpPr>
            <p:cNvPr id="19" name="Rectangle 18"/>
            <p:cNvSpPr/>
            <p:nvPr/>
          </p:nvSpPr>
          <p:spPr>
            <a:xfrm>
              <a:off x="-1828800" y="2438400"/>
              <a:ext cx="3185376" cy="369332"/>
            </a:xfrm>
            <a:prstGeom prst="rect">
              <a:avLst/>
            </a:prstGeom>
          </p:spPr>
          <p:txBody>
            <a:bodyPr wrap="square">
              <a:spAutoFit/>
            </a:bodyPr>
            <a:lstStyle/>
            <a:p>
              <a:r>
                <a:rPr lang="en-US" dirty="0" smtClean="0">
                  <a:solidFill>
                    <a:srgbClr val="0070C0"/>
                  </a:solidFill>
                </a:rPr>
                <a:t>Select the appropriate table </a:t>
              </a:r>
              <a:endParaRPr lang="en-US" dirty="0">
                <a:solidFill>
                  <a:srgbClr val="0070C0"/>
                </a:solidFill>
              </a:endParaRPr>
            </a:p>
          </p:txBody>
        </p:sp>
        <p:grpSp>
          <p:nvGrpSpPr>
            <p:cNvPr id="7" name="Group 18"/>
            <p:cNvGrpSpPr/>
            <p:nvPr/>
          </p:nvGrpSpPr>
          <p:grpSpPr>
            <a:xfrm>
              <a:off x="914400" y="2438400"/>
              <a:ext cx="1066800" cy="609600"/>
              <a:chOff x="914400" y="2438400"/>
              <a:chExt cx="1066800" cy="609600"/>
            </a:xfrm>
          </p:grpSpPr>
          <p:cxnSp>
            <p:nvCxnSpPr>
              <p:cNvPr id="21" name="Straight Arrow Connector 20"/>
              <p:cNvCxnSpPr/>
              <p:nvPr/>
            </p:nvCxnSpPr>
            <p:spPr>
              <a:xfrm>
                <a:off x="1066800" y="2590800"/>
                <a:ext cx="914400" cy="4572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2" name="Rectangle 7"/>
              <p:cNvSpPr>
                <a:spLocks noChangeArrowheads="1"/>
              </p:cNvSpPr>
              <p:nvPr/>
            </p:nvSpPr>
            <p:spPr bwMode="auto">
              <a:xfrm>
                <a:off x="914400" y="24384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1</a:t>
                </a:r>
              </a:p>
            </p:txBody>
          </p:sp>
        </p:grpSp>
      </p:grpSp>
      <p:grpSp>
        <p:nvGrpSpPr>
          <p:cNvPr id="8" name="Group 23"/>
          <p:cNvGrpSpPr/>
          <p:nvPr/>
        </p:nvGrpSpPr>
        <p:grpSpPr>
          <a:xfrm>
            <a:off x="243624" y="4114800"/>
            <a:ext cx="2042376" cy="923330"/>
            <a:chOff x="-61176" y="2438400"/>
            <a:chExt cx="2042376" cy="923330"/>
          </a:xfrm>
        </p:grpSpPr>
        <p:sp>
          <p:nvSpPr>
            <p:cNvPr id="25" name="Rectangle 24"/>
            <p:cNvSpPr/>
            <p:nvPr/>
          </p:nvSpPr>
          <p:spPr>
            <a:xfrm>
              <a:off x="-61176" y="2438400"/>
              <a:ext cx="1661376" cy="923330"/>
            </a:xfrm>
            <a:prstGeom prst="rect">
              <a:avLst/>
            </a:prstGeom>
          </p:spPr>
          <p:txBody>
            <a:bodyPr wrap="square">
              <a:spAutoFit/>
            </a:bodyPr>
            <a:lstStyle/>
            <a:p>
              <a:r>
                <a:rPr lang="en-US" dirty="0" smtClean="0">
                  <a:solidFill>
                    <a:srgbClr val="0070C0"/>
                  </a:solidFill>
                </a:rPr>
                <a:t>Locate employee’s total earnings</a:t>
              </a:r>
              <a:endParaRPr lang="en-US" dirty="0">
                <a:solidFill>
                  <a:srgbClr val="0070C0"/>
                </a:solidFill>
              </a:endParaRPr>
            </a:p>
          </p:txBody>
        </p:sp>
        <p:grpSp>
          <p:nvGrpSpPr>
            <p:cNvPr id="11" name="Group 18"/>
            <p:cNvGrpSpPr/>
            <p:nvPr/>
          </p:nvGrpSpPr>
          <p:grpSpPr>
            <a:xfrm>
              <a:off x="914400" y="2438400"/>
              <a:ext cx="1066800" cy="609600"/>
              <a:chOff x="914400" y="2438400"/>
              <a:chExt cx="1066800" cy="609600"/>
            </a:xfrm>
          </p:grpSpPr>
          <p:cxnSp>
            <p:nvCxnSpPr>
              <p:cNvPr id="27" name="Straight Arrow Connector 26"/>
              <p:cNvCxnSpPr/>
              <p:nvPr/>
            </p:nvCxnSpPr>
            <p:spPr>
              <a:xfrm>
                <a:off x="1066800" y="2590800"/>
                <a:ext cx="914400" cy="4572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8" name="Rectangle 7"/>
              <p:cNvSpPr>
                <a:spLocks noChangeArrowheads="1"/>
              </p:cNvSpPr>
              <p:nvPr/>
            </p:nvSpPr>
            <p:spPr bwMode="auto">
              <a:xfrm>
                <a:off x="914400" y="24384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2</a:t>
                </a:r>
              </a:p>
            </p:txBody>
          </p:sp>
        </p:grpSp>
      </p:grpSp>
      <p:grpSp>
        <p:nvGrpSpPr>
          <p:cNvPr id="13" name="Group 30"/>
          <p:cNvGrpSpPr/>
          <p:nvPr/>
        </p:nvGrpSpPr>
        <p:grpSpPr>
          <a:xfrm>
            <a:off x="472224" y="4800600"/>
            <a:ext cx="5623776" cy="1588532"/>
            <a:chOff x="-4267200" y="1219200"/>
            <a:chExt cx="5623776" cy="1588532"/>
          </a:xfrm>
        </p:grpSpPr>
        <p:sp>
          <p:nvSpPr>
            <p:cNvPr id="32" name="Rectangle 31"/>
            <p:cNvSpPr/>
            <p:nvPr/>
          </p:nvSpPr>
          <p:spPr>
            <a:xfrm>
              <a:off x="-4267200" y="2438400"/>
              <a:ext cx="5623776" cy="369332"/>
            </a:xfrm>
            <a:prstGeom prst="rect">
              <a:avLst/>
            </a:prstGeom>
          </p:spPr>
          <p:txBody>
            <a:bodyPr wrap="square">
              <a:spAutoFit/>
            </a:bodyPr>
            <a:lstStyle/>
            <a:p>
              <a:r>
                <a:rPr lang="en-US" dirty="0" smtClean="0">
                  <a:solidFill>
                    <a:srgbClr val="0070C0"/>
                  </a:solidFill>
                </a:rPr>
                <a:t>Intersection of earnings and withholding allowances</a:t>
              </a:r>
              <a:endParaRPr lang="en-US" dirty="0">
                <a:solidFill>
                  <a:srgbClr val="0070C0"/>
                </a:solidFill>
              </a:endParaRPr>
            </a:p>
          </p:txBody>
        </p:sp>
        <p:grpSp>
          <p:nvGrpSpPr>
            <p:cNvPr id="14" name="Group 18"/>
            <p:cNvGrpSpPr/>
            <p:nvPr/>
          </p:nvGrpSpPr>
          <p:grpSpPr>
            <a:xfrm>
              <a:off x="670776" y="1219200"/>
              <a:ext cx="609384" cy="1584960"/>
              <a:chOff x="670776" y="1219200"/>
              <a:chExt cx="609384" cy="1584960"/>
            </a:xfrm>
          </p:grpSpPr>
          <p:cxnSp>
            <p:nvCxnSpPr>
              <p:cNvPr id="34" name="Straight Arrow Connector 33"/>
              <p:cNvCxnSpPr/>
              <p:nvPr/>
            </p:nvCxnSpPr>
            <p:spPr>
              <a:xfrm flipH="1" flipV="1">
                <a:off x="670776" y="1219200"/>
                <a:ext cx="396024" cy="1371601"/>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5" name="Rectangle 7"/>
              <p:cNvSpPr>
                <a:spLocks noChangeArrowheads="1"/>
              </p:cNvSpPr>
              <p:nvPr/>
            </p:nvSpPr>
            <p:spPr bwMode="auto">
              <a:xfrm>
                <a:off x="914400" y="24384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3</a:t>
                </a:r>
              </a:p>
            </p:txBody>
          </p:sp>
        </p:gr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wipe(up)">
                                      <p:cBhvr>
                                        <p:cTn id="17" dur="500"/>
                                        <p:tgtEl>
                                          <p:spTgt spid="17"/>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ipe(left)">
                                      <p:cBhvr>
                                        <p:cTn id="20" dur="500"/>
                                        <p:tgtEl>
                                          <p:spTgt spid="16"/>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wipe(down)">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Paying Employees</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The amount paid to an employee for every hour worked is called a </a:t>
            </a:r>
            <a:r>
              <a:rPr lang="en-US" b="1" dirty="0" smtClean="0">
                <a:solidFill>
                  <a:srgbClr val="0070C0"/>
                </a:solidFill>
              </a:rPr>
              <a:t>wage</a:t>
            </a:r>
            <a:r>
              <a:rPr lang="en-US" dirty="0" smtClean="0"/>
              <a:t>.</a:t>
            </a:r>
          </a:p>
          <a:p>
            <a:r>
              <a:rPr lang="en-US" dirty="0" smtClean="0"/>
              <a:t>A fixed annual sum of money divided among equal pay periods is called a </a:t>
            </a:r>
            <a:r>
              <a:rPr lang="en-US" b="1" dirty="0" smtClean="0">
                <a:solidFill>
                  <a:srgbClr val="0070C0"/>
                </a:solidFill>
              </a:rPr>
              <a:t>salary</a:t>
            </a:r>
            <a:r>
              <a:rPr lang="en-US" dirty="0" smtClean="0"/>
              <a:t>.</a:t>
            </a:r>
          </a:p>
          <a:p>
            <a:r>
              <a:rPr lang="en-US" dirty="0" smtClean="0"/>
              <a:t>A </a:t>
            </a:r>
            <a:r>
              <a:rPr lang="en-US" b="1" dirty="0" smtClean="0">
                <a:solidFill>
                  <a:srgbClr val="0070C0"/>
                </a:solidFill>
              </a:rPr>
              <a:t>commission</a:t>
            </a:r>
            <a:r>
              <a:rPr lang="en-US" dirty="0" smtClean="0"/>
              <a:t> is a method of paying an employee based on the amount of sales the employee generates.</a:t>
            </a:r>
          </a:p>
          <a:p>
            <a:r>
              <a:rPr lang="en-US" dirty="0" smtClean="0"/>
              <a:t>The total amount paid by a business for an employee’s work, earned by a wage, salary, or commission, is called </a:t>
            </a:r>
            <a:r>
              <a:rPr lang="en-US" b="1" dirty="0">
                <a:solidFill>
                  <a:srgbClr val="0070C0"/>
                </a:solidFill>
              </a:rPr>
              <a:t>total earnings</a:t>
            </a:r>
            <a:r>
              <a:rPr lang="en-US" dirty="0" smtClean="0"/>
              <a:t>.</a:t>
            </a:r>
          </a:p>
          <a:p>
            <a:r>
              <a:rPr lang="en-US" dirty="0" smtClean="0"/>
              <a:t>Total earnings are sometimes referred to as </a:t>
            </a:r>
            <a:r>
              <a:rPr lang="en-US" b="1" dirty="0">
                <a:solidFill>
                  <a:srgbClr val="0070C0"/>
                </a:solidFill>
              </a:rPr>
              <a:t>gross pay</a:t>
            </a:r>
            <a:r>
              <a:rPr lang="en-US" dirty="0" smtClean="0"/>
              <a:t>, </a:t>
            </a:r>
            <a:r>
              <a:rPr lang="en-US" b="1" dirty="0">
                <a:solidFill>
                  <a:srgbClr val="0070C0"/>
                </a:solidFill>
              </a:rPr>
              <a:t>gross wages</a:t>
            </a:r>
            <a:r>
              <a:rPr lang="en-US" dirty="0" smtClean="0"/>
              <a:t>, or </a:t>
            </a:r>
            <a:r>
              <a:rPr lang="en-US" b="1" dirty="0">
                <a:solidFill>
                  <a:srgbClr val="0070C0"/>
                </a:solidFill>
              </a:rPr>
              <a:t>gross earnings</a:t>
            </a:r>
            <a:r>
              <a:rPr lang="en-US" dirty="0" smtClean="0"/>
              <a:t>.</a:t>
            </a:r>
            <a:endParaRPr lang="en-US" dirty="0"/>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2</a:t>
            </a:fld>
            <a:endParaRPr lang="en-US" dirty="0"/>
          </a:p>
        </p:txBody>
      </p:sp>
      <p:grpSp>
        <p:nvGrpSpPr>
          <p:cNvPr id="11" name="Group 10"/>
          <p:cNvGrpSpPr/>
          <p:nvPr/>
        </p:nvGrpSpPr>
        <p:grpSpPr>
          <a:xfrm>
            <a:off x="7879080" y="0"/>
            <a:ext cx="1188720" cy="381000"/>
            <a:chOff x="7879080" y="0"/>
            <a:chExt cx="1188720" cy="381000"/>
          </a:xfrm>
        </p:grpSpPr>
        <p:sp>
          <p:nvSpPr>
            <p:cNvPr id="7" name="Flowchart: Delay 6"/>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8" name="TextBox 7"/>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12-1</a:t>
              </a:r>
              <a:endParaRPr lang="en-US" sz="1200" dirty="0">
                <a:solidFill>
                  <a:schemeClr val="bg1"/>
                </a:solidFill>
              </a:endParaRPr>
            </a:p>
          </p:txBody>
        </p:sp>
      </p:grpSp>
      <p:sp>
        <p:nvSpPr>
          <p:cNvPr id="9" name="TextBox 8"/>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LO1</a:t>
            </a:r>
            <a:endParaRPr lang="en-US" dirty="0"/>
          </a:p>
        </p:txBody>
      </p:sp>
    </p:spTree>
  </p:cSld>
  <p:clrMapOvr>
    <a:masterClrMapping/>
  </p:clrMapOvr>
  <p:transition>
    <p:wipe dir="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Employee Social Security and Medicare Tax</a:t>
            </a:r>
            <a:endParaRPr lang="en-US" dirty="0"/>
          </a:p>
        </p:txBody>
      </p:sp>
      <p:sp>
        <p:nvSpPr>
          <p:cNvPr id="4" name="Content Placeholder 3"/>
          <p:cNvSpPr>
            <a:spLocks noGrp="1"/>
          </p:cNvSpPr>
          <p:nvPr>
            <p:ph idx="1"/>
          </p:nvPr>
        </p:nvSpPr>
        <p:spPr/>
        <p:txBody>
          <a:bodyPr>
            <a:normAutofit lnSpcReduction="10000"/>
          </a:bodyPr>
          <a:lstStyle/>
          <a:p>
            <a:r>
              <a:rPr lang="en-US" dirty="0" smtClean="0"/>
              <a:t>A federal tax paid for old-age, survivors, and disability insurance is called </a:t>
            </a:r>
            <a:r>
              <a:rPr lang="en-US" b="1" dirty="0" smtClean="0">
                <a:solidFill>
                  <a:srgbClr val="0070C0"/>
                </a:solidFill>
              </a:rPr>
              <a:t>social security tax</a:t>
            </a:r>
            <a:r>
              <a:rPr lang="en-US" dirty="0" smtClean="0"/>
              <a:t>. </a:t>
            </a:r>
          </a:p>
          <a:p>
            <a:r>
              <a:rPr lang="en-US" dirty="0" smtClean="0"/>
              <a:t>A federal tax paid for hospital insurance is called </a:t>
            </a:r>
            <a:r>
              <a:rPr lang="en-US" b="1" dirty="0">
                <a:solidFill>
                  <a:srgbClr val="0070C0"/>
                </a:solidFill>
              </a:rPr>
              <a:t>Medicare tax</a:t>
            </a:r>
            <a:r>
              <a:rPr lang="en-US" dirty="0" smtClean="0"/>
              <a:t>.</a:t>
            </a:r>
          </a:p>
          <a:p>
            <a:r>
              <a:rPr lang="en-US" dirty="0" smtClean="0"/>
              <a:t>The total gross earnings year to date for an employee is called </a:t>
            </a:r>
            <a:r>
              <a:rPr lang="en-US" b="1" dirty="0">
                <a:solidFill>
                  <a:srgbClr val="0070C0"/>
                </a:solidFill>
              </a:rPr>
              <a:t>accumulated earnings</a:t>
            </a:r>
            <a:r>
              <a:rPr lang="en-US" dirty="0" smtClean="0"/>
              <a:t>.</a:t>
            </a:r>
          </a:p>
          <a:p>
            <a:r>
              <a:rPr lang="en-US" dirty="0" smtClean="0"/>
              <a:t>The maximum amount of earnings on which a tax is calculated is called a </a:t>
            </a:r>
            <a:r>
              <a:rPr lang="en-US" b="1" dirty="0">
                <a:solidFill>
                  <a:srgbClr val="0070C0"/>
                </a:solidFill>
              </a:rPr>
              <a:t>tax base</a:t>
            </a:r>
            <a:r>
              <a:rPr lang="en-US" dirty="0" smtClean="0"/>
              <a:t>.</a:t>
            </a:r>
          </a:p>
          <a:p>
            <a:endParaRPr lang="en-US" dirty="0"/>
          </a:p>
        </p:txBody>
      </p:sp>
      <p:sp>
        <p:nvSpPr>
          <p:cNvPr id="3" name="Slide Number Placeholder 2"/>
          <p:cNvSpPr>
            <a:spLocks noGrp="1"/>
          </p:cNvSpPr>
          <p:nvPr>
            <p:ph type="sldNum" sz="quarter" idx="12"/>
          </p:nvPr>
        </p:nvSpPr>
        <p:spPr/>
        <p:txBody>
          <a:bodyPr/>
          <a:lstStyle/>
          <a:p>
            <a:r>
              <a:rPr lang="en-US" dirty="0" smtClean="0"/>
              <a:t>SLIDE </a:t>
            </a:r>
            <a:fld id="{FCD2455E-EC1D-45EA-B6B2-90AB88848CFD}" type="slidenum">
              <a:rPr lang="en-US" smtClean="0"/>
              <a:pPr/>
              <a:t>20</a:t>
            </a:fld>
            <a:endParaRPr lang="en-US" dirty="0"/>
          </a:p>
        </p:txBody>
      </p:sp>
      <p:sp>
        <p:nvSpPr>
          <p:cNvPr id="6" name="TextBox 5"/>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LO4</a:t>
            </a:r>
            <a:endParaRPr lang="en-US" dirty="0"/>
          </a:p>
        </p:txBody>
      </p:sp>
      <p:grpSp>
        <p:nvGrpSpPr>
          <p:cNvPr id="5" name="Group 12"/>
          <p:cNvGrpSpPr/>
          <p:nvPr/>
        </p:nvGrpSpPr>
        <p:grpSpPr>
          <a:xfrm>
            <a:off x="7879080" y="0"/>
            <a:ext cx="1188720" cy="381000"/>
            <a:chOff x="7879080" y="0"/>
            <a:chExt cx="1188720" cy="381000"/>
          </a:xfrm>
        </p:grpSpPr>
        <p:sp>
          <p:nvSpPr>
            <p:cNvPr id="8" name="Flowchart: Delay 7"/>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9" name="TextBox 8"/>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spTree>
  </p:cSld>
  <p:clrMapOvr>
    <a:masterClrMapping/>
  </p:clrMapOvr>
  <p:transition>
    <p:wipe dir="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Voluntary Deductions from Earnings</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A retirement savings plan approved by the Internal Revenue Service that provides individuals with a tax benefit is called a </a:t>
            </a:r>
            <a:r>
              <a:rPr lang="en-US" b="1" dirty="0" smtClean="0">
                <a:solidFill>
                  <a:srgbClr val="0070C0"/>
                </a:solidFill>
              </a:rPr>
              <a:t>qualified retirement plan</a:t>
            </a:r>
            <a:r>
              <a:rPr lang="en-US" dirty="0" smtClean="0"/>
              <a:t>.</a:t>
            </a:r>
          </a:p>
          <a:p>
            <a:r>
              <a:rPr lang="en-US" dirty="0" smtClean="0"/>
              <a:t>A </a:t>
            </a:r>
            <a:r>
              <a:rPr lang="en-US" b="1" dirty="0">
                <a:solidFill>
                  <a:srgbClr val="0070C0"/>
                </a:solidFill>
              </a:rPr>
              <a:t>401(k) </a:t>
            </a:r>
            <a:r>
              <a:rPr lang="en-US" dirty="0" smtClean="0"/>
              <a:t>is a qualified retirement plan sponsored by an employer.</a:t>
            </a:r>
          </a:p>
          <a:p>
            <a:r>
              <a:rPr lang="en-US" dirty="0" smtClean="0"/>
              <a:t>An </a:t>
            </a:r>
            <a:r>
              <a:rPr lang="en-US" b="1" dirty="0">
                <a:solidFill>
                  <a:srgbClr val="0070C0"/>
                </a:solidFill>
              </a:rPr>
              <a:t>individual retirement account (IRA) </a:t>
            </a:r>
            <a:r>
              <a:rPr lang="en-US" dirty="0" smtClean="0"/>
              <a:t>is a qualified retirement plan that provides most individuals with a deferred federal income tax benefit. </a:t>
            </a:r>
          </a:p>
          <a:p>
            <a:r>
              <a:rPr lang="en-US" dirty="0" smtClean="0"/>
              <a:t>A </a:t>
            </a:r>
            <a:r>
              <a:rPr lang="en-US" b="1" dirty="0">
                <a:solidFill>
                  <a:srgbClr val="0070C0"/>
                </a:solidFill>
              </a:rPr>
              <a:t>Roth individual retirement account (Roth IRA) </a:t>
            </a:r>
            <a:r>
              <a:rPr lang="en-US" dirty="0" smtClean="0"/>
              <a:t>is a qualified retirement plan that allows tax-free withdrawals from the account.</a:t>
            </a:r>
            <a:endParaRPr lang="en-US" dirty="0"/>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21</a:t>
            </a:fld>
            <a:endParaRPr lang="en-US" dirty="0"/>
          </a:p>
        </p:txBody>
      </p:sp>
      <p:sp>
        <p:nvSpPr>
          <p:cNvPr id="5" name="TextBox 4"/>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LO5</a:t>
            </a:r>
            <a:endParaRPr lang="en-US" dirty="0"/>
          </a:p>
        </p:txBody>
      </p:sp>
      <p:grpSp>
        <p:nvGrpSpPr>
          <p:cNvPr id="6" name="Group 12"/>
          <p:cNvGrpSpPr/>
          <p:nvPr/>
        </p:nvGrpSpPr>
        <p:grpSpPr>
          <a:xfrm>
            <a:off x="7879080" y="0"/>
            <a:ext cx="1188720" cy="381000"/>
            <a:chOff x="7879080" y="0"/>
            <a:chExt cx="1188720" cy="381000"/>
          </a:xfrm>
        </p:grpSpPr>
        <p:sp>
          <p:nvSpPr>
            <p:cNvPr id="7" name="Flowchart: Delay 6"/>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8" name="TextBox 7"/>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spTree>
  </p:cSld>
  <p:clrMapOvr>
    <a:masterClrMapping/>
  </p:clrMapOvr>
  <p:transition>
    <p:wipe dir="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12-2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indent="-457200">
              <a:lnSpc>
                <a:spcPct val="100000"/>
              </a:lnSpc>
              <a:spcBef>
                <a:spcPts val="0"/>
              </a:spcBef>
              <a:spcAft>
                <a:spcPts val="600"/>
              </a:spcAft>
              <a:buNone/>
            </a:pPr>
            <a:r>
              <a:rPr lang="en-US" sz="2800" b="1" dirty="0">
                <a:solidFill>
                  <a:srgbClr val="FF0000"/>
                </a:solidFill>
                <a:ea typeface="Times New Roman"/>
                <a:cs typeface="MyriadPro-Regular"/>
              </a:rPr>
              <a:t>1.</a:t>
            </a:r>
            <a:r>
              <a:rPr lang="en-US" sz="2800" dirty="0">
                <a:solidFill>
                  <a:srgbClr val="000000"/>
                </a:solidFill>
                <a:ea typeface="Times New Roman"/>
                <a:cs typeface="MyriadPro-Regular"/>
              </a:rPr>
              <a:t>	Where does an employer get the information used to determine the amount of federal income tax to withhold from employees’ earnings?</a:t>
            </a: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22</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3429000"/>
            <a:ext cx="7315200" cy="2697163"/>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2800" dirty="0" smtClean="0">
                <a:ea typeface="Times New Roman"/>
                <a:cs typeface="MyriadPro-Regular"/>
              </a:rPr>
              <a:t>Form W-4, Employee’s Withholding Allowance Certificate</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12-2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indent="-457200">
              <a:lnSpc>
                <a:spcPct val="100000"/>
              </a:lnSpc>
              <a:spcBef>
                <a:spcPts val="0"/>
              </a:spcBef>
              <a:spcAft>
                <a:spcPts val="600"/>
              </a:spcAft>
              <a:buNone/>
            </a:pPr>
            <a:r>
              <a:rPr lang="en-US" sz="2800" b="1" dirty="0">
                <a:solidFill>
                  <a:srgbClr val="FF0000"/>
                </a:solidFill>
                <a:ea typeface="Times New Roman"/>
                <a:cs typeface="MyriadPro-Regular"/>
              </a:rPr>
              <a:t>2.</a:t>
            </a:r>
            <a:r>
              <a:rPr lang="en-US" sz="2800" dirty="0">
                <a:solidFill>
                  <a:srgbClr val="000000"/>
                </a:solidFill>
                <a:ea typeface="Times New Roman"/>
                <a:cs typeface="MyriadPro-Regular"/>
              </a:rPr>
              <a:t>	Employee federal income tax withholdings are based on what two factors?</a:t>
            </a: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23</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3429001"/>
            <a:ext cx="7315200" cy="1828800"/>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2800" dirty="0" smtClean="0">
                <a:ea typeface="Times New Roman"/>
                <a:cs typeface="MyriadPro-Regular"/>
              </a:rPr>
              <a:t>Employee marital status and number of withholding allowances</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12-2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indent="-457200">
              <a:lnSpc>
                <a:spcPct val="100000"/>
              </a:lnSpc>
              <a:spcBef>
                <a:spcPts val="0"/>
              </a:spcBef>
              <a:spcAft>
                <a:spcPts val="600"/>
              </a:spcAft>
              <a:buNone/>
            </a:pPr>
            <a:r>
              <a:rPr lang="en-US" sz="2800" b="1" dirty="0">
                <a:solidFill>
                  <a:srgbClr val="FF0000"/>
                </a:solidFill>
                <a:ea typeface="Times New Roman"/>
                <a:cs typeface="MyriadPro-Regular"/>
              </a:rPr>
              <a:t>3.</a:t>
            </a:r>
            <a:r>
              <a:rPr lang="en-US" sz="2800" dirty="0">
                <a:solidFill>
                  <a:srgbClr val="000000"/>
                </a:solidFill>
                <a:ea typeface="Times New Roman"/>
                <a:cs typeface="MyriadPro-Regular"/>
              </a:rPr>
              <a:t>	Does the employer or employee pay social security tax and Medicare tax?</a:t>
            </a: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24</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3429000"/>
            <a:ext cx="7315200" cy="1828800"/>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2800" dirty="0" smtClean="0">
                <a:ea typeface="Times New Roman"/>
                <a:cs typeface="MyriadPro-Regular"/>
              </a:rPr>
              <a:t>Both the employee and employer pay.</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12-2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indent="-457200">
              <a:lnSpc>
                <a:spcPct val="100000"/>
              </a:lnSpc>
              <a:spcBef>
                <a:spcPts val="0"/>
              </a:spcBef>
              <a:spcAft>
                <a:spcPts val="600"/>
              </a:spcAft>
              <a:buNone/>
            </a:pPr>
            <a:r>
              <a:rPr lang="en-US" sz="2800" b="1" dirty="0">
                <a:solidFill>
                  <a:srgbClr val="FF0000"/>
                </a:solidFill>
                <a:ea typeface="Times New Roman"/>
                <a:cs typeface="MyriadPro-Regular"/>
              </a:rPr>
              <a:t>4.	</a:t>
            </a:r>
            <a:r>
              <a:rPr lang="en-US" sz="2800" dirty="0">
                <a:solidFill>
                  <a:srgbClr val="000000"/>
                </a:solidFill>
                <a:ea typeface="Times New Roman"/>
                <a:cs typeface="MyriadPro-Regular"/>
              </a:rPr>
              <a:t>What is the difference in the tax impact of contributions between a 401(k), an IRA , and a Roth </a:t>
            </a:r>
            <a:r>
              <a:rPr lang="en-US" sz="2800" dirty="0" smtClean="0">
                <a:solidFill>
                  <a:srgbClr val="000000"/>
                </a:solidFill>
                <a:ea typeface="Times New Roman"/>
                <a:cs typeface="MyriadPro-Regular"/>
              </a:rPr>
              <a:t>IRA?</a:t>
            </a:r>
            <a:endParaRPr lang="en-US" sz="2800" dirty="0">
              <a:solidFill>
                <a:srgbClr val="000000"/>
              </a:solidFill>
              <a:ea typeface="Times New Roman"/>
              <a:cs typeface="MyriadPro-Regular"/>
            </a:endParaRP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25</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3429000"/>
            <a:ext cx="7315200" cy="2697163"/>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2800" dirty="0" smtClean="0">
                <a:ea typeface="Times New Roman"/>
                <a:cs typeface="MyriadPro-Regular"/>
              </a:rPr>
              <a:t>Only the contributions to a 401(k) and an IRA are deducted from earnings before payroll taxes are calculated.</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12-2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indent="-457200">
              <a:lnSpc>
                <a:spcPct val="100000"/>
              </a:lnSpc>
              <a:spcBef>
                <a:spcPts val="0"/>
              </a:spcBef>
              <a:spcAft>
                <a:spcPts val="600"/>
              </a:spcAft>
              <a:buNone/>
            </a:pPr>
            <a:r>
              <a:rPr lang="en-US" sz="2800" b="1" dirty="0">
                <a:solidFill>
                  <a:srgbClr val="FF0000"/>
                </a:solidFill>
                <a:ea typeface="Times New Roman"/>
                <a:cs typeface="MyriadPro-Regular"/>
              </a:rPr>
              <a:t>5.	</a:t>
            </a:r>
            <a:r>
              <a:rPr lang="en-US" sz="2800" dirty="0">
                <a:solidFill>
                  <a:srgbClr val="000000"/>
                </a:solidFill>
                <a:ea typeface="Times New Roman"/>
                <a:cs typeface="MyriadPro-Regular"/>
              </a:rPr>
              <a:t>Are the withdrawals from a 401(k), an IRA , and a Roth IRA subject to income taxes?</a:t>
            </a: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26</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3429000"/>
            <a:ext cx="7315200" cy="2697163"/>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2800" dirty="0" smtClean="0">
                <a:ea typeface="Times New Roman"/>
                <a:cs typeface="MyriadPro-Regular"/>
              </a:rPr>
              <a:t>The withdrawals from the 401(k) and an IRA are subject to income taxes; withdrawals from a Roth IRA are tax free.</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12-2</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Work Together 12-2</a:t>
            </a:r>
            <a:br>
              <a:rPr lang="en-US" dirty="0" smtClean="0"/>
            </a:br>
            <a:r>
              <a:rPr lang="en-US" dirty="0" smtClean="0"/>
              <a:t>On You Own 12-2</a:t>
            </a:r>
            <a:endParaRPr lang="en-US" dirty="0"/>
          </a:p>
        </p:txBody>
      </p:sp>
      <p:sp>
        <p:nvSpPr>
          <p:cNvPr id="3" name="Content Placeholder 2"/>
          <p:cNvSpPr>
            <a:spLocks noGrp="1"/>
          </p:cNvSpPr>
          <p:nvPr>
            <p:ph sz="half" idx="1"/>
          </p:nvPr>
        </p:nvSpPr>
        <p:spPr/>
        <p:txBody>
          <a:bodyPr/>
          <a:lstStyle/>
          <a:p>
            <a:r>
              <a:rPr lang="en-US" dirty="0" smtClean="0"/>
              <a:t>Work Together</a:t>
            </a:r>
          </a:p>
          <a:p>
            <a:pPr lvl="1"/>
            <a:r>
              <a:rPr lang="en-US" dirty="0" smtClean="0"/>
              <a:t>12-2 (Excel)</a:t>
            </a:r>
          </a:p>
          <a:p>
            <a:pPr lvl="1"/>
            <a:r>
              <a:rPr lang="en-US" dirty="0" smtClean="0"/>
              <a:t>Modeled</a:t>
            </a:r>
          </a:p>
          <a:p>
            <a:pPr lvl="1"/>
            <a:endParaRPr lang="en-US" dirty="0" smtClean="0"/>
          </a:p>
          <a:p>
            <a:pPr lvl="1"/>
            <a:r>
              <a:rPr lang="en-US" dirty="0" smtClean="0"/>
              <a:t>Page 357</a:t>
            </a:r>
          </a:p>
          <a:p>
            <a:pPr lvl="1"/>
            <a:r>
              <a:rPr lang="en-US" dirty="0" smtClean="0"/>
              <a:t>Use distributed </a:t>
            </a:r>
            <a:r>
              <a:rPr lang="en-US" dirty="0"/>
              <a:t>t</a:t>
            </a:r>
            <a:r>
              <a:rPr lang="en-US" dirty="0" smtClean="0"/>
              <a:t>ax </a:t>
            </a:r>
            <a:r>
              <a:rPr lang="en-US" dirty="0"/>
              <a:t>t</a:t>
            </a:r>
            <a:r>
              <a:rPr lang="en-US" dirty="0" smtClean="0"/>
              <a:t>able from instructor</a:t>
            </a:r>
          </a:p>
        </p:txBody>
      </p:sp>
      <p:sp>
        <p:nvSpPr>
          <p:cNvPr id="4" name="Content Placeholder 3"/>
          <p:cNvSpPr>
            <a:spLocks noGrp="1"/>
          </p:cNvSpPr>
          <p:nvPr>
            <p:ph sz="half" idx="2"/>
          </p:nvPr>
        </p:nvSpPr>
        <p:spPr/>
        <p:txBody>
          <a:bodyPr/>
          <a:lstStyle/>
          <a:p>
            <a:r>
              <a:rPr lang="en-US" dirty="0" smtClean="0"/>
              <a:t>On Your Own</a:t>
            </a:r>
          </a:p>
          <a:p>
            <a:pPr lvl="1"/>
            <a:r>
              <a:rPr lang="en-US" dirty="0" smtClean="0"/>
              <a:t>12-2 (Excel)</a:t>
            </a:r>
          </a:p>
          <a:p>
            <a:pPr lvl="1"/>
            <a:r>
              <a:rPr lang="en-US" dirty="0" smtClean="0"/>
              <a:t>Complete</a:t>
            </a:r>
          </a:p>
          <a:p>
            <a:pPr lvl="1"/>
            <a:endParaRPr lang="en-US" dirty="0" smtClean="0"/>
          </a:p>
          <a:p>
            <a:pPr lvl="1"/>
            <a:r>
              <a:rPr lang="en-US" dirty="0" smtClean="0"/>
              <a:t>Page 357</a:t>
            </a:r>
          </a:p>
          <a:p>
            <a:pPr lvl="1"/>
            <a:r>
              <a:rPr lang="en-US"/>
              <a:t>Use distributed tax table from instructor</a:t>
            </a:r>
          </a:p>
          <a:p>
            <a:pPr lvl="1"/>
            <a:endParaRPr lang="en-US" dirty="0" smtClean="0"/>
          </a:p>
        </p:txBody>
      </p:sp>
      <p:sp>
        <p:nvSpPr>
          <p:cNvPr id="5" name="Slide Number Placeholder 4"/>
          <p:cNvSpPr>
            <a:spLocks noGrp="1"/>
          </p:cNvSpPr>
          <p:nvPr>
            <p:ph type="sldNum" sz="quarter" idx="12"/>
          </p:nvPr>
        </p:nvSpPr>
        <p:spPr/>
        <p:txBody>
          <a:bodyPr/>
          <a:lstStyle/>
          <a:p>
            <a:r>
              <a:rPr lang="en-US" smtClean="0"/>
              <a:t>SLIDE </a:t>
            </a:r>
            <a:fld id="{FCD2455E-EC1D-45EA-B6B2-90AB88848CFD}" type="slidenum">
              <a:rPr lang="en-US" smtClean="0"/>
              <a:pPr/>
              <a:t>27</a:t>
            </a:fld>
            <a:endParaRPr lang="en-US" dirty="0"/>
          </a:p>
        </p:txBody>
      </p:sp>
    </p:spTree>
  </p:cSld>
  <p:clrMapOvr>
    <a:masterClrMapping/>
  </p:clrMapOvr>
  <p:transition>
    <p:wipe dir="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600200"/>
            <a:ext cx="914400" cy="52578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smtClean="0"/>
              <a:t>Learning Objectives</a:t>
            </a:r>
            <a:endParaRPr lang="en-US" sz="2800" dirty="0"/>
          </a:p>
        </p:txBody>
      </p:sp>
      <p:sp>
        <p:nvSpPr>
          <p:cNvPr id="7" name="Wave 6"/>
          <p:cNvSpPr/>
          <p:nvPr/>
        </p:nvSpPr>
        <p:spPr>
          <a:xfrm>
            <a:off x="0" y="6400800"/>
            <a:ext cx="9144000" cy="457200"/>
          </a:xfrm>
          <a:prstGeom prst="wave">
            <a:avLst/>
          </a:prstGeom>
          <a:solidFill>
            <a:srgbClr val="006600"/>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8" name="Rectangle 7"/>
          <p:cNvSpPr/>
          <p:nvPr/>
        </p:nvSpPr>
        <p:spPr>
          <a:xfrm>
            <a:off x="0" y="6583680"/>
            <a:ext cx="9144000" cy="2743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solidFill>
                  <a:srgbClr val="006600"/>
                </a:solidFill>
              </a:rPr>
              <a:t>© 2014 Cengage Learning. All Rights Reserved.</a:t>
            </a:r>
            <a:endParaRPr lang="en-US" sz="1000" dirty="0">
              <a:solidFill>
                <a:srgbClr val="006600"/>
              </a:solidFill>
            </a:endParaRPr>
          </a:p>
        </p:txBody>
      </p:sp>
      <p:sp>
        <p:nvSpPr>
          <p:cNvPr id="9" name="TextBox 8"/>
          <p:cNvSpPr txBox="1"/>
          <p:nvPr/>
        </p:nvSpPr>
        <p:spPr>
          <a:xfrm>
            <a:off x="1828801" y="2514600"/>
            <a:ext cx="6400800" cy="984885"/>
          </a:xfrm>
          <a:prstGeom prst="rect">
            <a:avLst/>
          </a:prstGeom>
          <a:noFill/>
        </p:spPr>
        <p:txBody>
          <a:bodyPr wrap="square" rtlCol="0">
            <a:spAutoFit/>
          </a:bodyPr>
          <a:lstStyle/>
          <a:p>
            <a:pPr marL="685800" indent="-685800">
              <a:spcAft>
                <a:spcPts val="1200"/>
              </a:spcAft>
            </a:pPr>
            <a:r>
              <a:rPr lang="it-IT" sz="2400" b="1" dirty="0" smtClean="0"/>
              <a:t>LO</a:t>
            </a:r>
            <a:r>
              <a:rPr lang="it-IT" sz="2400" b="1" dirty="0" smtClean="0">
                <a:solidFill>
                  <a:srgbClr val="FF0000"/>
                </a:solidFill>
              </a:rPr>
              <a:t>6</a:t>
            </a:r>
            <a:r>
              <a:rPr lang="it-IT" sz="2400" dirty="0" smtClean="0"/>
              <a:t> 	Prepare a payroll register.</a:t>
            </a:r>
          </a:p>
          <a:p>
            <a:pPr marL="685800" indent="-685800">
              <a:spcAft>
                <a:spcPts val="1200"/>
              </a:spcAft>
            </a:pPr>
            <a:r>
              <a:rPr lang="en-US" sz="2400" b="1" dirty="0" smtClean="0"/>
              <a:t>LO</a:t>
            </a:r>
            <a:r>
              <a:rPr lang="en-US" sz="2400" b="1" dirty="0" smtClean="0">
                <a:solidFill>
                  <a:srgbClr val="FF0000"/>
                </a:solidFill>
              </a:rPr>
              <a:t>7</a:t>
            </a:r>
            <a:r>
              <a:rPr lang="en-US" sz="2400" dirty="0" smtClean="0"/>
              <a:t> 	Prepare employee earnings records.</a:t>
            </a:r>
          </a:p>
        </p:txBody>
      </p:sp>
      <p:pic>
        <p:nvPicPr>
          <p:cNvPr id="36866" name="Picture 2"/>
          <p:cNvPicPr>
            <a:picLocks noChangeAspect="1" noChangeArrowheads="1"/>
          </p:cNvPicPr>
          <p:nvPr/>
        </p:nvPicPr>
        <p:blipFill>
          <a:blip r:embed="rId2" cstate="print"/>
          <a:srcRect r="705" b="292"/>
          <a:stretch>
            <a:fillRect/>
          </a:stretch>
        </p:blipFill>
        <p:spPr bwMode="auto">
          <a:xfrm>
            <a:off x="0" y="0"/>
            <a:ext cx="9144000" cy="2217291"/>
          </a:xfrm>
          <a:prstGeom prst="rect">
            <a:avLst/>
          </a:prstGeom>
          <a:noFill/>
          <a:ln w="9525">
            <a:noFill/>
            <a:miter lim="800000"/>
            <a:headEnd/>
            <a:tailEnd/>
          </a:ln>
        </p:spPr>
      </p:pic>
    </p:spTree>
  </p:cSld>
  <p:clrMapOvr>
    <a:masterClrMapping/>
  </p:clrMapOvr>
  <p:transition>
    <p:wipe dir="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Payroll Register</a:t>
            </a:r>
            <a:endParaRPr lang="en-US" dirty="0"/>
          </a:p>
        </p:txBody>
      </p:sp>
      <p:sp>
        <p:nvSpPr>
          <p:cNvPr id="11" name="Content Placeholder 10"/>
          <p:cNvSpPr>
            <a:spLocks noGrp="1"/>
          </p:cNvSpPr>
          <p:nvPr>
            <p:ph idx="1"/>
          </p:nvPr>
        </p:nvSpPr>
        <p:spPr/>
        <p:txBody>
          <a:bodyPr/>
          <a:lstStyle/>
          <a:p>
            <a:r>
              <a:rPr lang="en-US" dirty="0" smtClean="0"/>
              <a:t>A </a:t>
            </a:r>
            <a:r>
              <a:rPr lang="en-US" b="1" dirty="0" smtClean="0">
                <a:solidFill>
                  <a:srgbClr val="0070C0"/>
                </a:solidFill>
              </a:rPr>
              <a:t>payroll register </a:t>
            </a:r>
            <a:r>
              <a:rPr lang="en-US" dirty="0" smtClean="0"/>
              <a:t>summarizes the earnings, deductions, and net pay of all employees for one pay period.</a:t>
            </a:r>
          </a:p>
          <a:p>
            <a:endParaRPr lang="en-US" dirty="0"/>
          </a:p>
        </p:txBody>
      </p:sp>
      <p:sp>
        <p:nvSpPr>
          <p:cNvPr id="2" name="Slide Number Placeholder 1"/>
          <p:cNvSpPr>
            <a:spLocks noGrp="1"/>
          </p:cNvSpPr>
          <p:nvPr>
            <p:ph type="sldNum" sz="quarter" idx="12"/>
          </p:nvPr>
        </p:nvSpPr>
        <p:spPr/>
        <p:txBody>
          <a:bodyPr/>
          <a:lstStyle/>
          <a:p>
            <a:r>
              <a:rPr lang="en-US" dirty="0" smtClean="0"/>
              <a:t>SLIDE </a:t>
            </a:r>
            <a:fld id="{FCD2455E-EC1D-45EA-B6B2-90AB88848CFD}" type="slidenum">
              <a:rPr lang="en-US" smtClean="0"/>
              <a:pPr/>
              <a:t>29</a:t>
            </a:fld>
            <a:endParaRPr lang="en-US" dirty="0"/>
          </a:p>
        </p:txBody>
      </p:sp>
      <p:sp>
        <p:nvSpPr>
          <p:cNvPr id="7" name="TextBox 6"/>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LO6</a:t>
            </a:r>
            <a:endParaRPr lang="en-US" dirty="0"/>
          </a:p>
        </p:txBody>
      </p:sp>
      <p:grpSp>
        <p:nvGrpSpPr>
          <p:cNvPr id="4" name="Group 12"/>
          <p:cNvGrpSpPr/>
          <p:nvPr/>
        </p:nvGrpSpPr>
        <p:grpSpPr>
          <a:xfrm>
            <a:off x="7879080" y="0"/>
            <a:ext cx="1188720" cy="381000"/>
            <a:chOff x="7879080" y="0"/>
            <a:chExt cx="1188720" cy="381000"/>
          </a:xfrm>
        </p:grpSpPr>
        <p:sp>
          <p:nvSpPr>
            <p:cNvPr id="9" name="Flowchart: Delay 8"/>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0" name="TextBox 9"/>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12-3</a:t>
              </a:r>
              <a:endParaRPr lang="en-US" sz="1200" dirty="0">
                <a:solidFill>
                  <a:schemeClr val="bg1"/>
                </a:solidFill>
              </a:endParaRPr>
            </a:p>
          </p:txBody>
        </p:sp>
      </p:grpSp>
    </p:spTree>
  </p:cSld>
  <p:clrMapOvr>
    <a:masterClrMapping/>
  </p:clrMapOvr>
  <p:transition>
    <p:wipe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Paying Employees</a:t>
            </a:r>
            <a:endParaRPr lang="en-US" dirty="0"/>
          </a:p>
        </p:txBody>
      </p:sp>
      <p:sp>
        <p:nvSpPr>
          <p:cNvPr id="3" name="Content Placeholder 2"/>
          <p:cNvSpPr>
            <a:spLocks noGrp="1"/>
          </p:cNvSpPr>
          <p:nvPr>
            <p:ph idx="1"/>
          </p:nvPr>
        </p:nvSpPr>
        <p:spPr/>
        <p:txBody>
          <a:bodyPr/>
          <a:lstStyle/>
          <a:p>
            <a:r>
              <a:rPr lang="en-US" dirty="0" smtClean="0"/>
              <a:t>A </a:t>
            </a:r>
            <a:r>
              <a:rPr lang="en-US" b="1" dirty="0" smtClean="0">
                <a:solidFill>
                  <a:srgbClr val="0070C0"/>
                </a:solidFill>
              </a:rPr>
              <a:t>pay period </a:t>
            </a:r>
            <a:r>
              <a:rPr lang="en-US" dirty="0" smtClean="0"/>
              <a:t>is the number of days or weeks of work covered by an employee’s paycheck. </a:t>
            </a:r>
          </a:p>
          <a:p>
            <a:r>
              <a:rPr lang="en-US" dirty="0" smtClean="0"/>
              <a:t>Examples of  pay periods</a:t>
            </a:r>
          </a:p>
          <a:p>
            <a:pPr lvl="1"/>
            <a:r>
              <a:rPr lang="en-US" dirty="0" smtClean="0"/>
              <a:t>Every week (weekly)</a:t>
            </a:r>
          </a:p>
          <a:p>
            <a:pPr lvl="1"/>
            <a:r>
              <a:rPr lang="en-US" dirty="0" smtClean="0"/>
              <a:t>Every two weeks (biweekly)</a:t>
            </a:r>
          </a:p>
          <a:p>
            <a:pPr lvl="1"/>
            <a:r>
              <a:rPr lang="en-US" dirty="0" smtClean="0"/>
              <a:t>Twice a month (semimonthly)</a:t>
            </a:r>
          </a:p>
          <a:p>
            <a:pPr lvl="1"/>
            <a:r>
              <a:rPr lang="en-US" dirty="0" smtClean="0"/>
              <a:t>Once a month (monthly)</a:t>
            </a:r>
            <a:endParaRPr lang="en-US" dirty="0"/>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3</a:t>
            </a:fld>
            <a:endParaRPr lang="en-US" dirty="0"/>
          </a:p>
        </p:txBody>
      </p:sp>
      <p:sp>
        <p:nvSpPr>
          <p:cNvPr id="5" name="TextBox 4"/>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LO1</a:t>
            </a:r>
            <a:endParaRPr lang="en-US" dirty="0"/>
          </a:p>
        </p:txBody>
      </p:sp>
      <p:grpSp>
        <p:nvGrpSpPr>
          <p:cNvPr id="6" name="Group 12"/>
          <p:cNvGrpSpPr/>
          <p:nvPr/>
        </p:nvGrpSpPr>
        <p:grpSpPr>
          <a:xfrm>
            <a:off x="7879080" y="0"/>
            <a:ext cx="1188720" cy="381000"/>
            <a:chOff x="7879080" y="0"/>
            <a:chExt cx="1188720" cy="381000"/>
          </a:xfrm>
        </p:grpSpPr>
        <p:sp>
          <p:nvSpPr>
            <p:cNvPr id="7" name="Flowchart: Delay 6"/>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8" name="TextBox 7"/>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12-1</a:t>
              </a:r>
              <a:endParaRPr lang="en-US" sz="1200" dirty="0">
                <a:solidFill>
                  <a:schemeClr val="bg1"/>
                </a:solidFill>
              </a:endParaRPr>
            </a:p>
          </p:txBody>
        </p:sp>
      </p:grpSp>
    </p:spTree>
  </p:cSld>
  <p:clrMapOvr>
    <a:masterClrMapping/>
  </p:clrMapOvr>
  <p:transition>
    <p:wipe dir="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pter 12_Page 358.jpg"/>
          <p:cNvPicPr>
            <a:picLocks noChangeAspect="1"/>
          </p:cNvPicPr>
          <p:nvPr/>
        </p:nvPicPr>
        <p:blipFill>
          <a:blip r:embed="rId2" cstate="print"/>
          <a:srcRect b="10156"/>
          <a:stretch>
            <a:fillRect/>
          </a:stretch>
        </p:blipFill>
        <p:spPr>
          <a:xfrm>
            <a:off x="685800" y="2276821"/>
            <a:ext cx="7772400" cy="2828579"/>
          </a:xfrm>
          <a:prstGeom prst="rect">
            <a:avLst/>
          </a:prstGeom>
        </p:spPr>
      </p:pic>
      <p:sp>
        <p:nvSpPr>
          <p:cNvPr id="3" name="Title 2"/>
          <p:cNvSpPr>
            <a:spLocks noGrp="1"/>
          </p:cNvSpPr>
          <p:nvPr>
            <p:ph type="title"/>
          </p:nvPr>
        </p:nvSpPr>
        <p:spPr/>
        <p:txBody>
          <a:bodyPr/>
          <a:lstStyle/>
          <a:p>
            <a:r>
              <a:rPr lang="en-US" dirty="0" smtClean="0"/>
              <a:t>Payroll Register</a:t>
            </a:r>
            <a:endParaRPr lang="en-US" dirty="0"/>
          </a:p>
        </p:txBody>
      </p:sp>
      <p:sp>
        <p:nvSpPr>
          <p:cNvPr id="2" name="Slide Number Placeholder 1"/>
          <p:cNvSpPr>
            <a:spLocks noGrp="1"/>
          </p:cNvSpPr>
          <p:nvPr>
            <p:ph type="sldNum" sz="quarter" idx="12"/>
          </p:nvPr>
        </p:nvSpPr>
        <p:spPr/>
        <p:txBody>
          <a:bodyPr/>
          <a:lstStyle/>
          <a:p>
            <a:r>
              <a:rPr lang="en-US" dirty="0" smtClean="0"/>
              <a:t>SLIDE </a:t>
            </a:r>
            <a:fld id="{FCD2455E-EC1D-45EA-B6B2-90AB88848CFD}" type="slidenum">
              <a:rPr lang="en-US" smtClean="0"/>
              <a:pPr/>
              <a:t>30</a:t>
            </a:fld>
            <a:endParaRPr lang="en-US" dirty="0"/>
          </a:p>
        </p:txBody>
      </p:sp>
      <p:sp>
        <p:nvSpPr>
          <p:cNvPr id="7" name="TextBox 6"/>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LO6</a:t>
            </a:r>
            <a:endParaRPr lang="en-US" dirty="0"/>
          </a:p>
        </p:txBody>
      </p:sp>
      <p:grpSp>
        <p:nvGrpSpPr>
          <p:cNvPr id="4" name="Group 12"/>
          <p:cNvGrpSpPr/>
          <p:nvPr/>
        </p:nvGrpSpPr>
        <p:grpSpPr>
          <a:xfrm>
            <a:off x="7879080" y="0"/>
            <a:ext cx="1188720" cy="381000"/>
            <a:chOff x="7879080" y="0"/>
            <a:chExt cx="1188720" cy="381000"/>
          </a:xfrm>
        </p:grpSpPr>
        <p:sp>
          <p:nvSpPr>
            <p:cNvPr id="9" name="Flowchart: Delay 8"/>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0" name="TextBox 9"/>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12-3</a:t>
              </a:r>
              <a:endParaRPr lang="en-US" sz="1200" dirty="0">
                <a:solidFill>
                  <a:schemeClr val="bg1"/>
                </a:solidFill>
              </a:endParaRPr>
            </a:p>
          </p:txBody>
        </p:sp>
      </p:grpSp>
      <p:grpSp>
        <p:nvGrpSpPr>
          <p:cNvPr id="5" name="Group 70"/>
          <p:cNvGrpSpPr/>
          <p:nvPr/>
        </p:nvGrpSpPr>
        <p:grpSpPr>
          <a:xfrm>
            <a:off x="76200" y="1320225"/>
            <a:ext cx="2133600" cy="1346775"/>
            <a:chOff x="304800" y="1320225"/>
            <a:chExt cx="2133600" cy="1346775"/>
          </a:xfrm>
        </p:grpSpPr>
        <p:sp>
          <p:nvSpPr>
            <p:cNvPr id="11" name="Rectangle 10"/>
            <p:cNvSpPr/>
            <p:nvPr/>
          </p:nvSpPr>
          <p:spPr>
            <a:xfrm>
              <a:off x="304800" y="1320225"/>
              <a:ext cx="1058816" cy="584775"/>
            </a:xfrm>
            <a:prstGeom prst="rect">
              <a:avLst/>
            </a:prstGeom>
          </p:spPr>
          <p:txBody>
            <a:bodyPr wrap="none">
              <a:spAutoFit/>
            </a:bodyPr>
            <a:lstStyle/>
            <a:p>
              <a:r>
                <a:rPr lang="en-US" sz="1600" dirty="0" smtClean="0">
                  <a:solidFill>
                    <a:srgbClr val="0070C0"/>
                  </a:solidFill>
                </a:rPr>
                <a:t>Pay Period</a:t>
              </a:r>
              <a:br>
                <a:rPr lang="en-US" sz="1600" dirty="0" smtClean="0">
                  <a:solidFill>
                    <a:srgbClr val="0070C0"/>
                  </a:solidFill>
                </a:rPr>
              </a:br>
              <a:r>
                <a:rPr lang="en-US" sz="1600" dirty="0" smtClean="0">
                  <a:solidFill>
                    <a:srgbClr val="0070C0"/>
                  </a:solidFill>
                </a:rPr>
                <a:t>Date</a:t>
              </a:r>
              <a:endParaRPr lang="en-US" sz="4000" dirty="0">
                <a:solidFill>
                  <a:srgbClr val="0070C0"/>
                </a:solidFill>
              </a:endParaRPr>
            </a:p>
          </p:txBody>
        </p:sp>
        <p:grpSp>
          <p:nvGrpSpPr>
            <p:cNvPr id="8" name="Group 27"/>
            <p:cNvGrpSpPr/>
            <p:nvPr/>
          </p:nvGrpSpPr>
          <p:grpSpPr>
            <a:xfrm>
              <a:off x="651328" y="1905000"/>
              <a:ext cx="1787072" cy="762000"/>
              <a:chOff x="885825" y="1905000"/>
              <a:chExt cx="1787072" cy="762000"/>
            </a:xfrm>
          </p:grpSpPr>
          <p:cxnSp>
            <p:nvCxnSpPr>
              <p:cNvPr id="24" name="Straight Arrow Connector 23"/>
              <p:cNvCxnSpPr/>
              <p:nvPr/>
            </p:nvCxnSpPr>
            <p:spPr>
              <a:xfrm flipH="1" flipV="1">
                <a:off x="1066800" y="2057400"/>
                <a:ext cx="1606097" cy="609600"/>
              </a:xfrm>
              <a:prstGeom prst="straightConnector1">
                <a:avLst/>
              </a:prstGeom>
              <a:ln w="38100">
                <a:solidFill>
                  <a:srgbClr val="00B0F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1</a:t>
                </a:r>
                <a:endParaRPr lang="en-US" b="1" dirty="0"/>
              </a:p>
            </p:txBody>
          </p:sp>
        </p:grpSp>
      </p:grpSp>
      <p:grpSp>
        <p:nvGrpSpPr>
          <p:cNvPr id="26" name="Group 71"/>
          <p:cNvGrpSpPr/>
          <p:nvPr/>
        </p:nvGrpSpPr>
        <p:grpSpPr>
          <a:xfrm>
            <a:off x="1313662" y="1566446"/>
            <a:ext cx="2267738" cy="2014954"/>
            <a:chOff x="1371600" y="1566446"/>
            <a:chExt cx="2267738" cy="2014954"/>
          </a:xfrm>
        </p:grpSpPr>
        <p:sp>
          <p:nvSpPr>
            <p:cNvPr id="15" name="Rectangle 14"/>
            <p:cNvSpPr/>
            <p:nvPr/>
          </p:nvSpPr>
          <p:spPr>
            <a:xfrm>
              <a:off x="1371600" y="1566446"/>
              <a:ext cx="889795" cy="338554"/>
            </a:xfrm>
            <a:prstGeom prst="rect">
              <a:avLst/>
            </a:prstGeom>
          </p:spPr>
          <p:txBody>
            <a:bodyPr wrap="none">
              <a:spAutoFit/>
            </a:bodyPr>
            <a:lstStyle/>
            <a:p>
              <a:r>
                <a:rPr lang="en-US" sz="1600" dirty="0" smtClean="0">
                  <a:solidFill>
                    <a:srgbClr val="0070C0"/>
                  </a:solidFill>
                </a:rPr>
                <a:t>Earnings</a:t>
              </a:r>
              <a:endParaRPr lang="en-US" sz="1600" dirty="0"/>
            </a:p>
          </p:txBody>
        </p:sp>
        <p:grpSp>
          <p:nvGrpSpPr>
            <p:cNvPr id="27" name="Group 28"/>
            <p:cNvGrpSpPr/>
            <p:nvPr/>
          </p:nvGrpSpPr>
          <p:grpSpPr>
            <a:xfrm>
              <a:off x="1633617" y="1905000"/>
              <a:ext cx="2005721" cy="1676400"/>
              <a:chOff x="885825" y="1905000"/>
              <a:chExt cx="2005721" cy="1676400"/>
            </a:xfrm>
          </p:grpSpPr>
          <p:cxnSp>
            <p:nvCxnSpPr>
              <p:cNvPr id="30" name="Straight Arrow Connector 29"/>
              <p:cNvCxnSpPr/>
              <p:nvPr/>
            </p:nvCxnSpPr>
            <p:spPr>
              <a:xfrm flipH="1" flipV="1">
                <a:off x="1066800" y="2057400"/>
                <a:ext cx="1824746" cy="1524000"/>
              </a:xfrm>
              <a:prstGeom prst="straightConnector1">
                <a:avLst/>
              </a:prstGeom>
              <a:ln w="38100">
                <a:solidFill>
                  <a:srgbClr val="00B0F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1" name="Oval 30"/>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4</a:t>
                </a:r>
                <a:endParaRPr lang="en-US" b="1" dirty="0"/>
              </a:p>
            </p:txBody>
          </p:sp>
        </p:grpSp>
      </p:grpSp>
      <p:grpSp>
        <p:nvGrpSpPr>
          <p:cNvPr id="28" name="Group 72"/>
          <p:cNvGrpSpPr/>
          <p:nvPr/>
        </p:nvGrpSpPr>
        <p:grpSpPr>
          <a:xfrm>
            <a:off x="2382103" y="1320225"/>
            <a:ext cx="2494697" cy="2337375"/>
            <a:chOff x="2362200" y="1320225"/>
            <a:chExt cx="2494697" cy="2337375"/>
          </a:xfrm>
        </p:grpSpPr>
        <p:sp>
          <p:nvSpPr>
            <p:cNvPr id="16" name="Rectangle 15"/>
            <p:cNvSpPr/>
            <p:nvPr/>
          </p:nvSpPr>
          <p:spPr>
            <a:xfrm>
              <a:off x="2362200" y="1320225"/>
              <a:ext cx="1170192" cy="584775"/>
            </a:xfrm>
            <a:prstGeom prst="rect">
              <a:avLst/>
            </a:prstGeom>
          </p:spPr>
          <p:txBody>
            <a:bodyPr wrap="none">
              <a:spAutoFit/>
            </a:bodyPr>
            <a:lstStyle/>
            <a:p>
              <a:pPr lvl="0"/>
              <a:r>
                <a:rPr lang="en-US" sz="1600" dirty="0" smtClean="0">
                  <a:solidFill>
                    <a:srgbClr val="0070C0"/>
                  </a:solidFill>
                </a:rPr>
                <a:t>Social </a:t>
              </a:r>
              <a:br>
                <a:rPr lang="en-US" sz="1600" dirty="0" smtClean="0">
                  <a:solidFill>
                    <a:srgbClr val="0070C0"/>
                  </a:solidFill>
                </a:rPr>
              </a:br>
              <a:r>
                <a:rPr lang="en-US" sz="1600" dirty="0" smtClean="0">
                  <a:solidFill>
                    <a:srgbClr val="0070C0"/>
                  </a:solidFill>
                </a:rPr>
                <a:t>Security Tax</a:t>
              </a:r>
              <a:endParaRPr lang="en-US" sz="1600" dirty="0"/>
            </a:p>
          </p:txBody>
        </p:sp>
        <p:grpSp>
          <p:nvGrpSpPr>
            <p:cNvPr id="29" name="Group 31"/>
            <p:cNvGrpSpPr/>
            <p:nvPr/>
          </p:nvGrpSpPr>
          <p:grpSpPr>
            <a:xfrm>
              <a:off x="2764416" y="1905000"/>
              <a:ext cx="2092481" cy="1752600"/>
              <a:chOff x="885825" y="1905000"/>
              <a:chExt cx="2092481" cy="1752600"/>
            </a:xfrm>
          </p:grpSpPr>
          <p:cxnSp>
            <p:nvCxnSpPr>
              <p:cNvPr id="33" name="Straight Arrow Connector 32"/>
              <p:cNvCxnSpPr/>
              <p:nvPr/>
            </p:nvCxnSpPr>
            <p:spPr>
              <a:xfrm flipH="1" flipV="1">
                <a:off x="1066800" y="2057400"/>
                <a:ext cx="1911506" cy="1600200"/>
              </a:xfrm>
              <a:prstGeom prst="straightConnector1">
                <a:avLst/>
              </a:prstGeom>
              <a:ln w="38100">
                <a:solidFill>
                  <a:srgbClr val="00B0F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4" name="Oval 33"/>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6</a:t>
                </a:r>
                <a:endParaRPr lang="en-US" b="1" dirty="0"/>
              </a:p>
            </p:txBody>
          </p:sp>
        </p:grpSp>
      </p:grpSp>
      <p:grpSp>
        <p:nvGrpSpPr>
          <p:cNvPr id="32" name="Group 73"/>
          <p:cNvGrpSpPr/>
          <p:nvPr/>
        </p:nvGrpSpPr>
        <p:grpSpPr>
          <a:xfrm>
            <a:off x="3730941" y="1320225"/>
            <a:ext cx="1679259" cy="2337375"/>
            <a:chOff x="3429000" y="1320225"/>
            <a:chExt cx="1679259" cy="2337375"/>
          </a:xfrm>
        </p:grpSpPr>
        <p:sp>
          <p:nvSpPr>
            <p:cNvPr id="17" name="Rectangle 16"/>
            <p:cNvSpPr/>
            <p:nvPr/>
          </p:nvSpPr>
          <p:spPr>
            <a:xfrm>
              <a:off x="3429000" y="1320225"/>
              <a:ext cx="970522" cy="584775"/>
            </a:xfrm>
            <a:prstGeom prst="rect">
              <a:avLst/>
            </a:prstGeom>
          </p:spPr>
          <p:txBody>
            <a:bodyPr wrap="none">
              <a:spAutoFit/>
            </a:bodyPr>
            <a:lstStyle/>
            <a:p>
              <a:pPr lvl="0"/>
              <a:r>
                <a:rPr lang="en-US" sz="1600" dirty="0" smtClean="0">
                  <a:solidFill>
                    <a:srgbClr val="0070C0"/>
                  </a:solidFill>
                </a:rPr>
                <a:t>Medicare</a:t>
              </a:r>
            </a:p>
            <a:p>
              <a:pPr lvl="0"/>
              <a:r>
                <a:rPr lang="en-US" sz="1600" dirty="0" smtClean="0">
                  <a:solidFill>
                    <a:srgbClr val="0070C0"/>
                  </a:solidFill>
                </a:rPr>
                <a:t>Tax</a:t>
              </a:r>
            </a:p>
          </p:txBody>
        </p:sp>
        <p:grpSp>
          <p:nvGrpSpPr>
            <p:cNvPr id="35" name="Group 34"/>
            <p:cNvGrpSpPr/>
            <p:nvPr/>
          </p:nvGrpSpPr>
          <p:grpSpPr>
            <a:xfrm>
              <a:off x="3731381" y="1905000"/>
              <a:ext cx="1376878" cy="1752600"/>
              <a:chOff x="885825" y="1905000"/>
              <a:chExt cx="1376878" cy="1752600"/>
            </a:xfrm>
          </p:grpSpPr>
          <p:cxnSp>
            <p:nvCxnSpPr>
              <p:cNvPr id="36" name="Straight Arrow Connector 35"/>
              <p:cNvCxnSpPr/>
              <p:nvPr/>
            </p:nvCxnSpPr>
            <p:spPr>
              <a:xfrm flipH="1" flipV="1">
                <a:off x="1066800" y="2057400"/>
                <a:ext cx="1195903" cy="1600200"/>
              </a:xfrm>
              <a:prstGeom prst="straightConnector1">
                <a:avLst/>
              </a:prstGeom>
              <a:ln w="38100">
                <a:solidFill>
                  <a:srgbClr val="00B0F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7</a:t>
                </a:r>
                <a:endParaRPr lang="en-US" b="1" dirty="0"/>
              </a:p>
            </p:txBody>
          </p:sp>
        </p:grpSp>
      </p:grpSp>
      <p:grpSp>
        <p:nvGrpSpPr>
          <p:cNvPr id="38" name="Group 74"/>
          <p:cNvGrpSpPr/>
          <p:nvPr/>
        </p:nvGrpSpPr>
        <p:grpSpPr>
          <a:xfrm>
            <a:off x="4880109" y="1320225"/>
            <a:ext cx="1139691" cy="2354520"/>
            <a:chOff x="4953000" y="1320225"/>
            <a:chExt cx="1139691" cy="2354520"/>
          </a:xfrm>
        </p:grpSpPr>
        <p:sp>
          <p:nvSpPr>
            <p:cNvPr id="20" name="Rectangle 19"/>
            <p:cNvSpPr/>
            <p:nvPr/>
          </p:nvSpPr>
          <p:spPr>
            <a:xfrm>
              <a:off x="4953000" y="1320225"/>
              <a:ext cx="993157" cy="584775"/>
            </a:xfrm>
            <a:prstGeom prst="rect">
              <a:avLst/>
            </a:prstGeom>
          </p:spPr>
          <p:txBody>
            <a:bodyPr wrap="none">
              <a:spAutoFit/>
            </a:bodyPr>
            <a:lstStyle/>
            <a:p>
              <a:pPr lvl="0"/>
              <a:r>
                <a:rPr lang="en-US" sz="1600" dirty="0" smtClean="0">
                  <a:solidFill>
                    <a:srgbClr val="0070C0"/>
                  </a:solidFill>
                </a:rPr>
                <a:t>Health</a:t>
              </a:r>
            </a:p>
            <a:p>
              <a:pPr lvl="0"/>
              <a:r>
                <a:rPr lang="en-US" sz="1600" dirty="0" smtClean="0">
                  <a:solidFill>
                    <a:srgbClr val="0070C0"/>
                  </a:solidFill>
                </a:rPr>
                <a:t>Insurance</a:t>
              </a:r>
            </a:p>
          </p:txBody>
        </p:sp>
        <p:grpSp>
          <p:nvGrpSpPr>
            <p:cNvPr id="41" name="Group 37"/>
            <p:cNvGrpSpPr/>
            <p:nvPr/>
          </p:nvGrpSpPr>
          <p:grpSpPr>
            <a:xfrm>
              <a:off x="5266698" y="1905000"/>
              <a:ext cx="825993" cy="1769745"/>
              <a:chOff x="885825" y="1905000"/>
              <a:chExt cx="825993" cy="1769745"/>
            </a:xfrm>
          </p:grpSpPr>
          <p:cxnSp>
            <p:nvCxnSpPr>
              <p:cNvPr id="39" name="Straight Arrow Connector 38"/>
              <p:cNvCxnSpPr/>
              <p:nvPr/>
            </p:nvCxnSpPr>
            <p:spPr>
              <a:xfrm flipH="1" flipV="1">
                <a:off x="1066800" y="2028825"/>
                <a:ext cx="645018" cy="1645920"/>
              </a:xfrm>
              <a:prstGeom prst="straightConnector1">
                <a:avLst/>
              </a:prstGeom>
              <a:ln w="38100">
                <a:solidFill>
                  <a:srgbClr val="00B0F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0" name="Oval 39"/>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8</a:t>
                </a:r>
                <a:endParaRPr lang="en-US" b="1" dirty="0"/>
              </a:p>
            </p:txBody>
          </p:sp>
        </p:grpSp>
      </p:grpSp>
      <p:grpSp>
        <p:nvGrpSpPr>
          <p:cNvPr id="44" name="Group 75"/>
          <p:cNvGrpSpPr/>
          <p:nvPr/>
        </p:nvGrpSpPr>
        <p:grpSpPr>
          <a:xfrm>
            <a:off x="6051912" y="1320225"/>
            <a:ext cx="1122743" cy="2337375"/>
            <a:chOff x="6324600" y="1320225"/>
            <a:chExt cx="1122743" cy="2337375"/>
          </a:xfrm>
        </p:grpSpPr>
        <p:sp>
          <p:nvSpPr>
            <p:cNvPr id="21" name="Rectangle 20"/>
            <p:cNvSpPr/>
            <p:nvPr/>
          </p:nvSpPr>
          <p:spPr>
            <a:xfrm>
              <a:off x="6324600" y="1320225"/>
              <a:ext cx="1122743" cy="584775"/>
            </a:xfrm>
            <a:prstGeom prst="rect">
              <a:avLst/>
            </a:prstGeom>
          </p:spPr>
          <p:txBody>
            <a:bodyPr wrap="none">
              <a:spAutoFit/>
            </a:bodyPr>
            <a:lstStyle/>
            <a:p>
              <a:pPr lvl="0"/>
              <a:r>
                <a:rPr lang="en-US" sz="1600" dirty="0" smtClean="0">
                  <a:solidFill>
                    <a:srgbClr val="0070C0"/>
                  </a:solidFill>
                </a:rPr>
                <a:t>Retirement</a:t>
              </a:r>
            </a:p>
            <a:p>
              <a:pPr lvl="0"/>
              <a:r>
                <a:rPr lang="en-US" sz="1600" dirty="0" smtClean="0">
                  <a:solidFill>
                    <a:srgbClr val="0070C0"/>
                  </a:solidFill>
                </a:rPr>
                <a:t>Plan</a:t>
              </a:r>
              <a:endParaRPr lang="en-US" sz="4000" dirty="0">
                <a:solidFill>
                  <a:srgbClr val="0070C0"/>
                </a:solidFill>
              </a:endParaRPr>
            </a:p>
          </p:txBody>
        </p:sp>
        <p:grpSp>
          <p:nvGrpSpPr>
            <p:cNvPr id="47" name="Group 40"/>
            <p:cNvGrpSpPr/>
            <p:nvPr/>
          </p:nvGrpSpPr>
          <p:grpSpPr>
            <a:xfrm>
              <a:off x="6703091" y="1905000"/>
              <a:ext cx="365760" cy="1752600"/>
              <a:chOff x="885825" y="1905000"/>
              <a:chExt cx="365760" cy="1752600"/>
            </a:xfrm>
          </p:grpSpPr>
          <p:cxnSp>
            <p:nvCxnSpPr>
              <p:cNvPr id="42" name="Straight Arrow Connector 41"/>
              <p:cNvCxnSpPr/>
              <p:nvPr/>
            </p:nvCxnSpPr>
            <p:spPr>
              <a:xfrm flipH="1" flipV="1">
                <a:off x="1066800" y="2057400"/>
                <a:ext cx="18022" cy="1600200"/>
              </a:xfrm>
              <a:prstGeom prst="straightConnector1">
                <a:avLst/>
              </a:prstGeom>
              <a:ln w="38100">
                <a:solidFill>
                  <a:srgbClr val="00B0F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3" name="Oval 42"/>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9</a:t>
                </a:r>
                <a:endParaRPr lang="en-US" b="1" dirty="0"/>
              </a:p>
            </p:txBody>
          </p:sp>
        </p:grpSp>
      </p:grpSp>
      <p:grpSp>
        <p:nvGrpSpPr>
          <p:cNvPr id="50" name="Group 76"/>
          <p:cNvGrpSpPr/>
          <p:nvPr/>
        </p:nvGrpSpPr>
        <p:grpSpPr>
          <a:xfrm>
            <a:off x="7353300" y="1320225"/>
            <a:ext cx="913520" cy="1346775"/>
            <a:chOff x="7353300" y="1320225"/>
            <a:chExt cx="913520" cy="1346775"/>
          </a:xfrm>
        </p:grpSpPr>
        <p:sp>
          <p:nvSpPr>
            <p:cNvPr id="18" name="Rectangle 17"/>
            <p:cNvSpPr/>
            <p:nvPr/>
          </p:nvSpPr>
          <p:spPr>
            <a:xfrm>
              <a:off x="7353300" y="1320225"/>
              <a:ext cx="913520" cy="584775"/>
            </a:xfrm>
            <a:prstGeom prst="rect">
              <a:avLst/>
            </a:prstGeom>
          </p:spPr>
          <p:txBody>
            <a:bodyPr wrap="none">
              <a:spAutoFit/>
            </a:bodyPr>
            <a:lstStyle/>
            <a:p>
              <a:pPr lvl="0"/>
              <a:r>
                <a:rPr lang="en-US" sz="1600" dirty="0" smtClean="0">
                  <a:solidFill>
                    <a:srgbClr val="0070C0"/>
                  </a:solidFill>
                </a:rPr>
                <a:t>Payment</a:t>
              </a:r>
            </a:p>
            <a:p>
              <a:pPr lvl="0"/>
              <a:r>
                <a:rPr lang="en-US" sz="1600" dirty="0" smtClean="0">
                  <a:solidFill>
                    <a:srgbClr val="0070C0"/>
                  </a:solidFill>
                </a:rPr>
                <a:t>Date</a:t>
              </a:r>
            </a:p>
          </p:txBody>
        </p:sp>
        <p:grpSp>
          <p:nvGrpSpPr>
            <p:cNvPr id="53" name="Group 43"/>
            <p:cNvGrpSpPr/>
            <p:nvPr/>
          </p:nvGrpSpPr>
          <p:grpSpPr>
            <a:xfrm>
              <a:off x="7620000" y="1905000"/>
              <a:ext cx="372940" cy="762000"/>
              <a:chOff x="878645" y="1905000"/>
              <a:chExt cx="372940" cy="762000"/>
            </a:xfrm>
          </p:grpSpPr>
          <p:cxnSp>
            <p:nvCxnSpPr>
              <p:cNvPr id="45" name="Straight Arrow Connector 44"/>
              <p:cNvCxnSpPr/>
              <p:nvPr/>
            </p:nvCxnSpPr>
            <p:spPr>
              <a:xfrm flipV="1">
                <a:off x="878645" y="2057400"/>
                <a:ext cx="188155" cy="609600"/>
              </a:xfrm>
              <a:prstGeom prst="straightConnector1">
                <a:avLst/>
              </a:prstGeom>
              <a:ln w="38100">
                <a:solidFill>
                  <a:srgbClr val="00B0F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2</a:t>
                </a:r>
                <a:endParaRPr lang="en-US" b="1" dirty="0"/>
              </a:p>
            </p:txBody>
          </p:sp>
        </p:grpSp>
      </p:grpSp>
      <p:grpSp>
        <p:nvGrpSpPr>
          <p:cNvPr id="56" name="Group 95"/>
          <p:cNvGrpSpPr/>
          <p:nvPr/>
        </p:nvGrpSpPr>
        <p:grpSpPr>
          <a:xfrm>
            <a:off x="1335417" y="3733800"/>
            <a:ext cx="1331583" cy="2489775"/>
            <a:chOff x="1335417" y="3733800"/>
            <a:chExt cx="1331583" cy="2489775"/>
          </a:xfrm>
        </p:grpSpPr>
        <p:cxnSp>
          <p:nvCxnSpPr>
            <p:cNvPr id="91" name="Straight Arrow Connector 90"/>
            <p:cNvCxnSpPr/>
            <p:nvPr/>
          </p:nvCxnSpPr>
          <p:spPr>
            <a:xfrm flipV="1">
              <a:off x="1828800" y="3733800"/>
              <a:ext cx="152401" cy="16764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flipH="1" flipV="1">
              <a:off x="1439777" y="3733800"/>
              <a:ext cx="389023" cy="16764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59" name="Group 65"/>
            <p:cNvGrpSpPr/>
            <p:nvPr/>
          </p:nvGrpSpPr>
          <p:grpSpPr>
            <a:xfrm>
              <a:off x="1335417" y="3733800"/>
              <a:ext cx="1331583" cy="2489775"/>
              <a:chOff x="0" y="3733800"/>
              <a:chExt cx="1331583" cy="2489775"/>
            </a:xfrm>
          </p:grpSpPr>
          <p:sp>
            <p:nvSpPr>
              <p:cNvPr id="14" name="Rectangle 13"/>
              <p:cNvSpPr/>
              <p:nvPr/>
            </p:nvSpPr>
            <p:spPr>
              <a:xfrm>
                <a:off x="0" y="5638800"/>
                <a:ext cx="1331583" cy="584775"/>
              </a:xfrm>
              <a:prstGeom prst="rect">
                <a:avLst/>
              </a:prstGeom>
            </p:spPr>
            <p:txBody>
              <a:bodyPr wrap="none">
                <a:spAutoFit/>
              </a:bodyPr>
              <a:lstStyle/>
              <a:p>
                <a:r>
                  <a:rPr lang="en-US" sz="1600" dirty="0" smtClean="0">
                    <a:solidFill>
                      <a:srgbClr val="0070C0"/>
                    </a:solidFill>
                  </a:rPr>
                  <a:t>Employee</a:t>
                </a:r>
                <a:br>
                  <a:rPr lang="en-US" sz="1600" dirty="0" smtClean="0">
                    <a:solidFill>
                      <a:srgbClr val="0070C0"/>
                    </a:solidFill>
                  </a:rPr>
                </a:br>
                <a:r>
                  <a:rPr lang="en-US" sz="1600" dirty="0" smtClean="0">
                    <a:solidFill>
                      <a:srgbClr val="0070C0"/>
                    </a:solidFill>
                  </a:rPr>
                  <a:t>Personal Data</a:t>
                </a:r>
                <a:endParaRPr lang="en-US" sz="4000" dirty="0">
                  <a:solidFill>
                    <a:srgbClr val="0070C0"/>
                  </a:solidFill>
                </a:endParaRPr>
              </a:p>
            </p:txBody>
          </p:sp>
          <p:grpSp>
            <p:nvGrpSpPr>
              <p:cNvPr id="62" name="Group 46"/>
              <p:cNvGrpSpPr/>
              <p:nvPr/>
            </p:nvGrpSpPr>
            <p:grpSpPr>
              <a:xfrm>
                <a:off x="320431" y="3733800"/>
                <a:ext cx="477752" cy="1889760"/>
                <a:chOff x="885825" y="381000"/>
                <a:chExt cx="477752" cy="1889760"/>
              </a:xfrm>
            </p:grpSpPr>
            <p:cxnSp>
              <p:nvCxnSpPr>
                <p:cNvPr id="48" name="Straight Arrow Connector 47"/>
                <p:cNvCxnSpPr/>
                <p:nvPr/>
              </p:nvCxnSpPr>
              <p:spPr>
                <a:xfrm flipV="1">
                  <a:off x="1066800" y="381000"/>
                  <a:ext cx="296777" cy="16764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Oval 48"/>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3</a:t>
                  </a:r>
                  <a:endParaRPr lang="en-US" b="1" dirty="0"/>
                </a:p>
              </p:txBody>
            </p:sp>
          </p:grpSp>
        </p:grpSp>
      </p:grpSp>
      <p:grpSp>
        <p:nvGrpSpPr>
          <p:cNvPr id="65" name="Group 64"/>
          <p:cNvGrpSpPr/>
          <p:nvPr/>
        </p:nvGrpSpPr>
        <p:grpSpPr>
          <a:xfrm>
            <a:off x="2750507" y="3733800"/>
            <a:ext cx="1592893" cy="2489775"/>
            <a:chOff x="3019425" y="3733800"/>
            <a:chExt cx="1592893" cy="2489775"/>
          </a:xfrm>
        </p:grpSpPr>
        <p:sp>
          <p:nvSpPr>
            <p:cNvPr id="19" name="Rectangle 18"/>
            <p:cNvSpPr/>
            <p:nvPr/>
          </p:nvSpPr>
          <p:spPr>
            <a:xfrm>
              <a:off x="3019425" y="5638800"/>
              <a:ext cx="1117165" cy="584775"/>
            </a:xfrm>
            <a:prstGeom prst="rect">
              <a:avLst/>
            </a:prstGeom>
          </p:spPr>
          <p:txBody>
            <a:bodyPr wrap="none">
              <a:spAutoFit/>
            </a:bodyPr>
            <a:lstStyle/>
            <a:p>
              <a:pPr lvl="0"/>
              <a:r>
                <a:rPr lang="en-US" sz="1600" dirty="0" smtClean="0">
                  <a:solidFill>
                    <a:srgbClr val="0070C0"/>
                  </a:solidFill>
                </a:rPr>
                <a:t>Federal</a:t>
              </a:r>
            </a:p>
            <a:p>
              <a:pPr lvl="0"/>
              <a:r>
                <a:rPr lang="en-US" sz="1600" dirty="0" smtClean="0">
                  <a:solidFill>
                    <a:srgbClr val="0070C0"/>
                  </a:solidFill>
                </a:rPr>
                <a:t>Income Tax</a:t>
              </a:r>
            </a:p>
          </p:txBody>
        </p:sp>
        <p:grpSp>
          <p:nvGrpSpPr>
            <p:cNvPr id="66" name="Group 49"/>
            <p:cNvGrpSpPr/>
            <p:nvPr/>
          </p:nvGrpSpPr>
          <p:grpSpPr>
            <a:xfrm>
              <a:off x="3395127" y="3733800"/>
              <a:ext cx="1217191" cy="1889760"/>
              <a:chOff x="885825" y="381000"/>
              <a:chExt cx="1217191" cy="1889760"/>
            </a:xfrm>
          </p:grpSpPr>
          <p:cxnSp>
            <p:nvCxnSpPr>
              <p:cNvPr id="51" name="Straight Arrow Connector 50"/>
              <p:cNvCxnSpPr/>
              <p:nvPr/>
            </p:nvCxnSpPr>
            <p:spPr>
              <a:xfrm flipV="1">
                <a:off x="1066800" y="381000"/>
                <a:ext cx="1036216" cy="16764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5</a:t>
                </a:r>
                <a:endParaRPr lang="en-US" b="1" dirty="0"/>
              </a:p>
            </p:txBody>
          </p:sp>
        </p:grpSp>
      </p:grpSp>
      <p:grpSp>
        <p:nvGrpSpPr>
          <p:cNvPr id="67" name="Group 66"/>
          <p:cNvGrpSpPr/>
          <p:nvPr/>
        </p:nvGrpSpPr>
        <p:grpSpPr>
          <a:xfrm>
            <a:off x="3951179" y="4953000"/>
            <a:ext cx="1210909" cy="1270575"/>
            <a:chOff x="4267200" y="4953000"/>
            <a:chExt cx="1210909" cy="1270575"/>
          </a:xfrm>
        </p:grpSpPr>
        <p:sp>
          <p:nvSpPr>
            <p:cNvPr id="12" name="Rectangle 11"/>
            <p:cNvSpPr/>
            <p:nvPr/>
          </p:nvSpPr>
          <p:spPr>
            <a:xfrm>
              <a:off x="4267200" y="5638800"/>
              <a:ext cx="1210909" cy="584775"/>
            </a:xfrm>
            <a:prstGeom prst="rect">
              <a:avLst/>
            </a:prstGeom>
          </p:spPr>
          <p:txBody>
            <a:bodyPr wrap="none">
              <a:spAutoFit/>
            </a:bodyPr>
            <a:lstStyle/>
            <a:p>
              <a:r>
                <a:rPr lang="en-US" sz="1600" dirty="0" smtClean="0">
                  <a:solidFill>
                    <a:srgbClr val="0070C0"/>
                  </a:solidFill>
                </a:rPr>
                <a:t>Total, Prove,</a:t>
              </a:r>
            </a:p>
            <a:p>
              <a:r>
                <a:rPr lang="en-US" sz="1600" dirty="0" smtClean="0">
                  <a:solidFill>
                    <a:srgbClr val="0070C0"/>
                  </a:solidFill>
                </a:rPr>
                <a:t>and Rule</a:t>
              </a:r>
            </a:p>
          </p:txBody>
        </p:sp>
        <p:grpSp>
          <p:nvGrpSpPr>
            <p:cNvPr id="68" name="Group 52"/>
            <p:cNvGrpSpPr/>
            <p:nvPr/>
          </p:nvGrpSpPr>
          <p:grpSpPr>
            <a:xfrm>
              <a:off x="4689774" y="4953000"/>
              <a:ext cx="365760" cy="670560"/>
              <a:chOff x="885825" y="1600200"/>
              <a:chExt cx="365760" cy="670560"/>
            </a:xfrm>
          </p:grpSpPr>
          <p:cxnSp>
            <p:nvCxnSpPr>
              <p:cNvPr id="54" name="Straight Arrow Connector 53"/>
              <p:cNvCxnSpPr/>
              <p:nvPr/>
            </p:nvCxnSpPr>
            <p:spPr>
              <a:xfrm flipV="1">
                <a:off x="1066800" y="1600200"/>
                <a:ext cx="0" cy="4572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Oval 54"/>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12</a:t>
                </a:r>
                <a:endParaRPr lang="en-US" b="1" dirty="0"/>
              </a:p>
            </p:txBody>
          </p:sp>
        </p:grpSp>
      </p:grpSp>
      <p:grpSp>
        <p:nvGrpSpPr>
          <p:cNvPr id="69" name="Group 68"/>
          <p:cNvGrpSpPr/>
          <p:nvPr/>
        </p:nvGrpSpPr>
        <p:grpSpPr>
          <a:xfrm>
            <a:off x="6949418" y="3733800"/>
            <a:ext cx="822982" cy="2243554"/>
            <a:chOff x="6641822" y="3733800"/>
            <a:chExt cx="822982" cy="2243554"/>
          </a:xfrm>
        </p:grpSpPr>
        <p:sp>
          <p:nvSpPr>
            <p:cNvPr id="13" name="Rectangle 12"/>
            <p:cNvSpPr/>
            <p:nvPr/>
          </p:nvSpPr>
          <p:spPr>
            <a:xfrm>
              <a:off x="6641822" y="5638800"/>
              <a:ext cx="822982" cy="338554"/>
            </a:xfrm>
            <a:prstGeom prst="rect">
              <a:avLst/>
            </a:prstGeom>
          </p:spPr>
          <p:txBody>
            <a:bodyPr wrap="none">
              <a:spAutoFit/>
            </a:bodyPr>
            <a:lstStyle/>
            <a:p>
              <a:r>
                <a:rPr lang="en-US" sz="1600" dirty="0" smtClean="0">
                  <a:solidFill>
                    <a:srgbClr val="0070C0"/>
                  </a:solidFill>
                </a:rPr>
                <a:t>Net Pay</a:t>
              </a:r>
              <a:endParaRPr lang="en-US" sz="4000" dirty="0">
                <a:solidFill>
                  <a:srgbClr val="0070C0"/>
                </a:solidFill>
              </a:endParaRPr>
            </a:p>
          </p:txBody>
        </p:sp>
        <p:grpSp>
          <p:nvGrpSpPr>
            <p:cNvPr id="70" name="Group 55"/>
            <p:cNvGrpSpPr/>
            <p:nvPr/>
          </p:nvGrpSpPr>
          <p:grpSpPr>
            <a:xfrm>
              <a:off x="6870433" y="3733800"/>
              <a:ext cx="365771" cy="1889760"/>
              <a:chOff x="885825" y="381000"/>
              <a:chExt cx="365771" cy="1889760"/>
            </a:xfrm>
          </p:grpSpPr>
          <p:cxnSp>
            <p:nvCxnSpPr>
              <p:cNvPr id="57" name="Straight Arrow Connector 56"/>
              <p:cNvCxnSpPr/>
              <p:nvPr/>
            </p:nvCxnSpPr>
            <p:spPr>
              <a:xfrm flipV="1">
                <a:off x="1066800" y="381000"/>
                <a:ext cx="184796" cy="16764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11</a:t>
                </a:r>
                <a:endParaRPr lang="en-US" b="1" dirty="0"/>
              </a:p>
            </p:txBody>
          </p:sp>
        </p:grpSp>
      </p:grpSp>
      <p:grpSp>
        <p:nvGrpSpPr>
          <p:cNvPr id="71" name="Group 67"/>
          <p:cNvGrpSpPr/>
          <p:nvPr/>
        </p:nvGrpSpPr>
        <p:grpSpPr>
          <a:xfrm>
            <a:off x="5738679" y="3733800"/>
            <a:ext cx="1347921" cy="2489775"/>
            <a:chOff x="5562600" y="3733800"/>
            <a:chExt cx="1347921" cy="2489775"/>
          </a:xfrm>
        </p:grpSpPr>
        <p:sp>
          <p:nvSpPr>
            <p:cNvPr id="22" name="Rectangle 21"/>
            <p:cNvSpPr/>
            <p:nvPr/>
          </p:nvSpPr>
          <p:spPr>
            <a:xfrm>
              <a:off x="5562600" y="5638800"/>
              <a:ext cx="1127232" cy="584775"/>
            </a:xfrm>
            <a:prstGeom prst="rect">
              <a:avLst/>
            </a:prstGeom>
          </p:spPr>
          <p:txBody>
            <a:bodyPr wrap="none">
              <a:spAutoFit/>
            </a:bodyPr>
            <a:lstStyle/>
            <a:p>
              <a:pPr lvl="0"/>
              <a:r>
                <a:rPr lang="en-US" sz="1600" dirty="0" smtClean="0">
                  <a:solidFill>
                    <a:srgbClr val="0070C0"/>
                  </a:solidFill>
                </a:rPr>
                <a:t>Total</a:t>
              </a:r>
            </a:p>
            <a:p>
              <a:pPr lvl="0"/>
              <a:r>
                <a:rPr lang="en-US" sz="1600" dirty="0" smtClean="0">
                  <a:solidFill>
                    <a:srgbClr val="0070C0"/>
                  </a:solidFill>
                </a:rPr>
                <a:t>Deductions</a:t>
              </a:r>
            </a:p>
          </p:txBody>
        </p:sp>
        <p:grpSp>
          <p:nvGrpSpPr>
            <p:cNvPr id="72" name="Group 58"/>
            <p:cNvGrpSpPr/>
            <p:nvPr/>
          </p:nvGrpSpPr>
          <p:grpSpPr>
            <a:xfrm>
              <a:off x="5943336" y="3733800"/>
              <a:ext cx="967185" cy="1889760"/>
              <a:chOff x="885825" y="381000"/>
              <a:chExt cx="967185" cy="1889760"/>
            </a:xfrm>
          </p:grpSpPr>
          <p:cxnSp>
            <p:nvCxnSpPr>
              <p:cNvPr id="60" name="Straight Arrow Connector 59"/>
              <p:cNvCxnSpPr/>
              <p:nvPr/>
            </p:nvCxnSpPr>
            <p:spPr>
              <a:xfrm flipV="1">
                <a:off x="1066800" y="381000"/>
                <a:ext cx="786210" cy="16764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1" name="Oval 60"/>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10</a:t>
                </a:r>
                <a:endParaRPr lang="en-US" b="1" dirty="0"/>
              </a:p>
            </p:txBody>
          </p:sp>
        </p:grpSp>
      </p:grpSp>
      <p:grpSp>
        <p:nvGrpSpPr>
          <p:cNvPr id="73" name="Group 69"/>
          <p:cNvGrpSpPr/>
          <p:nvPr/>
        </p:nvGrpSpPr>
        <p:grpSpPr>
          <a:xfrm>
            <a:off x="8044649" y="3733800"/>
            <a:ext cx="870751" cy="2489775"/>
            <a:chOff x="7362825" y="3733800"/>
            <a:chExt cx="870751" cy="2489775"/>
          </a:xfrm>
        </p:grpSpPr>
        <p:sp>
          <p:nvSpPr>
            <p:cNvPr id="23" name="Rectangle 22"/>
            <p:cNvSpPr/>
            <p:nvPr/>
          </p:nvSpPr>
          <p:spPr>
            <a:xfrm>
              <a:off x="7362825" y="5638800"/>
              <a:ext cx="870751" cy="584775"/>
            </a:xfrm>
            <a:prstGeom prst="rect">
              <a:avLst/>
            </a:prstGeom>
          </p:spPr>
          <p:txBody>
            <a:bodyPr wrap="none">
              <a:spAutoFit/>
            </a:bodyPr>
            <a:lstStyle/>
            <a:p>
              <a:pPr lvl="0"/>
              <a:r>
                <a:rPr lang="en-US" sz="1600" dirty="0" smtClean="0">
                  <a:solidFill>
                    <a:srgbClr val="0070C0"/>
                  </a:solidFill>
                </a:rPr>
                <a:t>Check</a:t>
              </a:r>
            </a:p>
            <a:p>
              <a:pPr lvl="0"/>
              <a:r>
                <a:rPr lang="en-US" sz="1600" dirty="0" smtClean="0">
                  <a:solidFill>
                    <a:srgbClr val="0070C0"/>
                  </a:solidFill>
                </a:rPr>
                <a:t>Number</a:t>
              </a:r>
              <a:endParaRPr lang="en-US" sz="4000" dirty="0">
                <a:solidFill>
                  <a:srgbClr val="0070C0"/>
                </a:solidFill>
              </a:endParaRPr>
            </a:p>
          </p:txBody>
        </p:sp>
        <p:grpSp>
          <p:nvGrpSpPr>
            <p:cNvPr id="74" name="Group 61"/>
            <p:cNvGrpSpPr/>
            <p:nvPr/>
          </p:nvGrpSpPr>
          <p:grpSpPr>
            <a:xfrm>
              <a:off x="7595402" y="3733800"/>
              <a:ext cx="385678" cy="1889760"/>
              <a:chOff x="865907" y="381000"/>
              <a:chExt cx="385678" cy="1889760"/>
            </a:xfrm>
          </p:grpSpPr>
          <p:cxnSp>
            <p:nvCxnSpPr>
              <p:cNvPr id="63" name="Straight Arrow Connector 62"/>
              <p:cNvCxnSpPr/>
              <p:nvPr/>
            </p:nvCxnSpPr>
            <p:spPr>
              <a:xfrm flipH="1" flipV="1">
                <a:off x="865907" y="381000"/>
                <a:ext cx="180974" cy="17526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4" name="Oval 63"/>
              <p:cNvSpPr/>
              <p:nvPr/>
            </p:nvSpPr>
            <p:spPr>
              <a:xfrm>
                <a:off x="885825" y="19050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13</a:t>
                </a:r>
                <a:endParaRPr lang="en-US" b="1" dirty="0"/>
              </a:p>
            </p:txBody>
          </p:sp>
        </p:gr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0"/>
                                        </p:tgtEl>
                                        <p:attrNameLst>
                                          <p:attrName>style.visibility</p:attrName>
                                        </p:attrNameLst>
                                      </p:cBhvr>
                                      <p:to>
                                        <p:strVal val="visible"/>
                                      </p:to>
                                    </p:set>
                                    <p:animEffect transition="in" filter="wipe(up)">
                                      <p:cBhvr>
                                        <p:cTn id="12" dur="500"/>
                                        <p:tgtEl>
                                          <p:spTgt spid="5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wipe(down)">
                                      <p:cBhvr>
                                        <p:cTn id="17" dur="500"/>
                                        <p:tgtEl>
                                          <p:spTgt spid="5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up)">
                                      <p:cBhvr>
                                        <p:cTn id="22" dur="500"/>
                                        <p:tgtEl>
                                          <p:spTgt spid="2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65"/>
                                        </p:tgtEl>
                                        <p:attrNameLst>
                                          <p:attrName>style.visibility</p:attrName>
                                        </p:attrNameLst>
                                      </p:cBhvr>
                                      <p:to>
                                        <p:strVal val="visible"/>
                                      </p:to>
                                    </p:set>
                                    <p:animEffect transition="in" filter="wipe(down)">
                                      <p:cBhvr>
                                        <p:cTn id="27" dur="500"/>
                                        <p:tgtEl>
                                          <p:spTgt spid="6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wipe(up)">
                                      <p:cBhvr>
                                        <p:cTn id="32" dur="500"/>
                                        <p:tgtEl>
                                          <p:spTgt spid="2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wipe(up)">
                                      <p:cBhvr>
                                        <p:cTn id="37" dur="500"/>
                                        <p:tgtEl>
                                          <p:spTgt spid="3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wipe(up)">
                                      <p:cBhvr>
                                        <p:cTn id="42" dur="500"/>
                                        <p:tgtEl>
                                          <p:spTgt spid="38"/>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44"/>
                                        </p:tgtEl>
                                        <p:attrNameLst>
                                          <p:attrName>style.visibility</p:attrName>
                                        </p:attrNameLst>
                                      </p:cBhvr>
                                      <p:to>
                                        <p:strVal val="visible"/>
                                      </p:to>
                                    </p:set>
                                    <p:animEffect transition="in" filter="wipe(up)">
                                      <p:cBhvr>
                                        <p:cTn id="47" dur="500"/>
                                        <p:tgtEl>
                                          <p:spTgt spid="44"/>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71"/>
                                        </p:tgtEl>
                                        <p:attrNameLst>
                                          <p:attrName>style.visibility</p:attrName>
                                        </p:attrNameLst>
                                      </p:cBhvr>
                                      <p:to>
                                        <p:strVal val="visible"/>
                                      </p:to>
                                    </p:set>
                                    <p:animEffect transition="in" filter="wipe(down)">
                                      <p:cBhvr>
                                        <p:cTn id="52" dur="500"/>
                                        <p:tgtEl>
                                          <p:spTgt spid="71"/>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69"/>
                                        </p:tgtEl>
                                        <p:attrNameLst>
                                          <p:attrName>style.visibility</p:attrName>
                                        </p:attrNameLst>
                                      </p:cBhvr>
                                      <p:to>
                                        <p:strVal val="visible"/>
                                      </p:to>
                                    </p:set>
                                    <p:animEffect transition="in" filter="wipe(down)">
                                      <p:cBhvr>
                                        <p:cTn id="57" dur="500"/>
                                        <p:tgtEl>
                                          <p:spTgt spid="6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nodeType="clickEffect">
                                  <p:stCondLst>
                                    <p:cond delay="0"/>
                                  </p:stCondLst>
                                  <p:childTnLst>
                                    <p:set>
                                      <p:cBhvr>
                                        <p:cTn id="61" dur="1" fill="hold">
                                          <p:stCondLst>
                                            <p:cond delay="0"/>
                                          </p:stCondLst>
                                        </p:cTn>
                                        <p:tgtEl>
                                          <p:spTgt spid="67"/>
                                        </p:tgtEl>
                                        <p:attrNameLst>
                                          <p:attrName>style.visibility</p:attrName>
                                        </p:attrNameLst>
                                      </p:cBhvr>
                                      <p:to>
                                        <p:strVal val="visible"/>
                                      </p:to>
                                    </p:set>
                                    <p:animEffect transition="in" filter="wipe(down)">
                                      <p:cBhvr>
                                        <p:cTn id="62" dur="500"/>
                                        <p:tgtEl>
                                          <p:spTgt spid="67"/>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nodeType="clickEffect">
                                  <p:stCondLst>
                                    <p:cond delay="0"/>
                                  </p:stCondLst>
                                  <p:childTnLst>
                                    <p:set>
                                      <p:cBhvr>
                                        <p:cTn id="66" dur="1" fill="hold">
                                          <p:stCondLst>
                                            <p:cond delay="0"/>
                                          </p:stCondLst>
                                        </p:cTn>
                                        <p:tgtEl>
                                          <p:spTgt spid="73"/>
                                        </p:tgtEl>
                                        <p:attrNameLst>
                                          <p:attrName>style.visibility</p:attrName>
                                        </p:attrNameLst>
                                      </p:cBhvr>
                                      <p:to>
                                        <p:strVal val="visible"/>
                                      </p:to>
                                    </p:set>
                                    <p:animEffect transition="in" filter="wipe(down)">
                                      <p:cBhvr>
                                        <p:cTn id="67"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Employee Earnings Records</a:t>
            </a:r>
            <a:endParaRPr lang="en-US" dirty="0"/>
          </a:p>
        </p:txBody>
      </p:sp>
      <p:sp>
        <p:nvSpPr>
          <p:cNvPr id="13" name="Content Placeholder 12"/>
          <p:cNvSpPr>
            <a:spLocks noGrp="1"/>
          </p:cNvSpPr>
          <p:nvPr>
            <p:ph idx="1"/>
          </p:nvPr>
        </p:nvSpPr>
        <p:spPr/>
        <p:txBody>
          <a:bodyPr/>
          <a:lstStyle/>
          <a:p>
            <a:r>
              <a:rPr lang="en-US" dirty="0" smtClean="0"/>
              <a:t>A business form used to record details of an employee’s earnings and deductions is called an </a:t>
            </a:r>
            <a:r>
              <a:rPr lang="en-US" b="1" dirty="0" smtClean="0">
                <a:solidFill>
                  <a:srgbClr val="0070C0"/>
                </a:solidFill>
              </a:rPr>
              <a:t>employee earnings record</a:t>
            </a:r>
            <a:r>
              <a:rPr lang="en-US" dirty="0" smtClean="0"/>
              <a:t>.</a:t>
            </a:r>
          </a:p>
          <a:p>
            <a:endParaRPr lang="en-US" dirty="0"/>
          </a:p>
        </p:txBody>
      </p:sp>
      <p:sp>
        <p:nvSpPr>
          <p:cNvPr id="3" name="Slide Number Placeholder 2"/>
          <p:cNvSpPr>
            <a:spLocks noGrp="1"/>
          </p:cNvSpPr>
          <p:nvPr>
            <p:ph type="sldNum" sz="quarter" idx="12"/>
          </p:nvPr>
        </p:nvSpPr>
        <p:spPr/>
        <p:txBody>
          <a:bodyPr/>
          <a:lstStyle/>
          <a:p>
            <a:r>
              <a:rPr lang="en-US" dirty="0" smtClean="0"/>
              <a:t>SLIDE </a:t>
            </a:r>
            <a:fld id="{FCD2455E-EC1D-45EA-B6B2-90AB88848CFD}" type="slidenum">
              <a:rPr lang="en-US" smtClean="0"/>
              <a:pPr/>
              <a:t>31</a:t>
            </a:fld>
            <a:endParaRPr lang="en-US" dirty="0"/>
          </a:p>
        </p:txBody>
      </p:sp>
      <p:sp>
        <p:nvSpPr>
          <p:cNvPr id="9" name="TextBox 8"/>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LO7</a:t>
            </a:r>
            <a:endParaRPr lang="en-US" dirty="0"/>
          </a:p>
        </p:txBody>
      </p:sp>
      <p:grpSp>
        <p:nvGrpSpPr>
          <p:cNvPr id="4" name="Group 12"/>
          <p:cNvGrpSpPr/>
          <p:nvPr/>
        </p:nvGrpSpPr>
        <p:grpSpPr>
          <a:xfrm>
            <a:off x="7879080" y="0"/>
            <a:ext cx="1188720" cy="381000"/>
            <a:chOff x="7879080" y="0"/>
            <a:chExt cx="1188720" cy="381000"/>
          </a:xfrm>
        </p:grpSpPr>
        <p:sp>
          <p:nvSpPr>
            <p:cNvPr id="11" name="Flowchart: Delay 10"/>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2" name="TextBox 11"/>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12-3</a:t>
              </a:r>
              <a:endParaRPr lang="en-US" sz="1200" dirty="0">
                <a:solidFill>
                  <a:schemeClr val="bg1"/>
                </a:solidFill>
              </a:endParaRPr>
            </a:p>
          </p:txBody>
        </p:sp>
      </p:grpSp>
    </p:spTree>
  </p:cSld>
  <p:clrMapOvr>
    <a:masterClrMapping/>
  </p:clrMapOvr>
  <p:transition>
    <p:wipe dir="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descr="Chapter 12_Page 360_2.jpg"/>
          <p:cNvPicPr>
            <a:picLocks noChangeAspect="1"/>
          </p:cNvPicPr>
          <p:nvPr/>
        </p:nvPicPr>
        <p:blipFill>
          <a:blip r:embed="rId2" cstate="print"/>
          <a:stretch>
            <a:fillRect/>
          </a:stretch>
        </p:blipFill>
        <p:spPr>
          <a:xfrm>
            <a:off x="914400" y="3438380"/>
            <a:ext cx="5943600" cy="2752870"/>
          </a:xfrm>
          <a:prstGeom prst="rect">
            <a:avLst/>
          </a:prstGeom>
        </p:spPr>
      </p:pic>
      <p:pic>
        <p:nvPicPr>
          <p:cNvPr id="43" name="Picture 42" descr="Chapter 12_Page 360_1.jpg"/>
          <p:cNvPicPr>
            <a:picLocks noChangeAspect="1"/>
          </p:cNvPicPr>
          <p:nvPr/>
        </p:nvPicPr>
        <p:blipFill>
          <a:blip r:embed="rId3" cstate="print"/>
          <a:stretch>
            <a:fillRect/>
          </a:stretch>
        </p:blipFill>
        <p:spPr>
          <a:xfrm>
            <a:off x="914400" y="1524005"/>
            <a:ext cx="5943600" cy="1249237"/>
          </a:xfrm>
          <a:prstGeom prst="rect">
            <a:avLst/>
          </a:prstGeom>
        </p:spPr>
      </p:pic>
      <p:sp>
        <p:nvSpPr>
          <p:cNvPr id="2" name="Title 1"/>
          <p:cNvSpPr>
            <a:spLocks noGrp="1"/>
          </p:cNvSpPr>
          <p:nvPr>
            <p:ph type="title"/>
          </p:nvPr>
        </p:nvSpPr>
        <p:spPr>
          <a:xfrm>
            <a:off x="457200" y="182880"/>
            <a:ext cx="7772400" cy="1143000"/>
          </a:xfrm>
        </p:spPr>
        <p:txBody>
          <a:bodyPr/>
          <a:lstStyle/>
          <a:p>
            <a:r>
              <a:rPr lang="en-US" dirty="0" smtClean="0"/>
              <a:t>Employee Earnings Records</a:t>
            </a:r>
            <a:endParaRPr lang="en-US" dirty="0"/>
          </a:p>
        </p:txBody>
      </p:sp>
      <p:sp>
        <p:nvSpPr>
          <p:cNvPr id="3" name="Slide Number Placeholder 2"/>
          <p:cNvSpPr>
            <a:spLocks noGrp="1"/>
          </p:cNvSpPr>
          <p:nvPr>
            <p:ph type="sldNum" sz="quarter" idx="12"/>
          </p:nvPr>
        </p:nvSpPr>
        <p:spPr/>
        <p:txBody>
          <a:bodyPr/>
          <a:lstStyle/>
          <a:p>
            <a:r>
              <a:rPr lang="en-US" dirty="0" smtClean="0"/>
              <a:t>SLIDE </a:t>
            </a:r>
            <a:fld id="{FCD2455E-EC1D-45EA-B6B2-90AB88848CFD}" type="slidenum">
              <a:rPr lang="en-US" smtClean="0"/>
              <a:pPr/>
              <a:t>32</a:t>
            </a:fld>
            <a:endParaRPr lang="en-US" dirty="0"/>
          </a:p>
        </p:txBody>
      </p:sp>
      <p:sp>
        <p:nvSpPr>
          <p:cNvPr id="9" name="TextBox 8"/>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LO7</a:t>
            </a:r>
            <a:endParaRPr lang="en-US" dirty="0"/>
          </a:p>
        </p:txBody>
      </p:sp>
      <p:grpSp>
        <p:nvGrpSpPr>
          <p:cNvPr id="4" name="Group 12"/>
          <p:cNvGrpSpPr/>
          <p:nvPr/>
        </p:nvGrpSpPr>
        <p:grpSpPr>
          <a:xfrm>
            <a:off x="7879080" y="0"/>
            <a:ext cx="1188720" cy="381000"/>
            <a:chOff x="7879080" y="0"/>
            <a:chExt cx="1188720" cy="381000"/>
          </a:xfrm>
        </p:grpSpPr>
        <p:sp>
          <p:nvSpPr>
            <p:cNvPr id="11" name="Flowchart: Delay 10"/>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2" name="TextBox 11"/>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12-3</a:t>
              </a:r>
              <a:endParaRPr lang="en-US" sz="1200" dirty="0">
                <a:solidFill>
                  <a:schemeClr val="bg1"/>
                </a:solidFill>
              </a:endParaRPr>
            </a:p>
          </p:txBody>
        </p:sp>
      </p:grpSp>
      <p:grpSp>
        <p:nvGrpSpPr>
          <p:cNvPr id="5" name="Group 12"/>
          <p:cNvGrpSpPr/>
          <p:nvPr/>
        </p:nvGrpSpPr>
        <p:grpSpPr>
          <a:xfrm>
            <a:off x="6629400" y="3635800"/>
            <a:ext cx="2057400" cy="905720"/>
            <a:chOff x="3063240" y="3261896"/>
            <a:chExt cx="2057400" cy="905720"/>
          </a:xfrm>
        </p:grpSpPr>
        <p:sp>
          <p:nvSpPr>
            <p:cNvPr id="14" name="TextBox 13"/>
            <p:cNvSpPr txBox="1"/>
            <p:nvPr/>
          </p:nvSpPr>
          <p:spPr>
            <a:xfrm>
              <a:off x="3672840" y="3261896"/>
              <a:ext cx="1447800" cy="830997"/>
            </a:xfrm>
            <a:prstGeom prst="rect">
              <a:avLst/>
            </a:prstGeom>
            <a:noFill/>
          </p:spPr>
          <p:txBody>
            <a:bodyPr wrap="square" rtlCol="0">
              <a:spAutoFit/>
            </a:bodyPr>
            <a:lstStyle/>
            <a:p>
              <a:r>
                <a:rPr lang="en-US" sz="1600" dirty="0" smtClean="0">
                  <a:solidFill>
                    <a:srgbClr val="0070C0"/>
                  </a:solidFill>
                </a:rPr>
                <a:t>Beginning</a:t>
              </a:r>
              <a:br>
                <a:rPr lang="en-US" sz="1600" dirty="0" smtClean="0">
                  <a:solidFill>
                    <a:srgbClr val="0070C0"/>
                  </a:solidFill>
                </a:rPr>
              </a:br>
              <a:r>
                <a:rPr lang="en-US" sz="1600" dirty="0" smtClean="0">
                  <a:solidFill>
                    <a:srgbClr val="0070C0"/>
                  </a:solidFill>
                </a:rPr>
                <a:t>Accumulated</a:t>
              </a:r>
              <a:br>
                <a:rPr lang="en-US" sz="1600" dirty="0" smtClean="0">
                  <a:solidFill>
                    <a:srgbClr val="0070C0"/>
                  </a:solidFill>
                </a:rPr>
              </a:br>
              <a:r>
                <a:rPr lang="en-US" sz="1600" dirty="0" smtClean="0">
                  <a:solidFill>
                    <a:srgbClr val="0070C0"/>
                  </a:solidFill>
                </a:rPr>
                <a:t>Earnings</a:t>
              </a:r>
              <a:endParaRPr lang="en-US" sz="1600" dirty="0">
                <a:solidFill>
                  <a:srgbClr val="0070C0"/>
                </a:solidFill>
              </a:endParaRPr>
            </a:p>
          </p:txBody>
        </p:sp>
        <p:cxnSp>
          <p:nvCxnSpPr>
            <p:cNvPr id="15" name="Straight Arrow Connector 14"/>
            <p:cNvCxnSpPr/>
            <p:nvPr/>
          </p:nvCxnSpPr>
          <p:spPr>
            <a:xfrm flipH="1">
              <a:off x="3063240" y="3436096"/>
              <a:ext cx="457200" cy="73152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6" name="Rectangle 7"/>
            <p:cNvSpPr>
              <a:spLocks noChangeArrowheads="1"/>
            </p:cNvSpPr>
            <p:nvPr/>
          </p:nvSpPr>
          <p:spPr bwMode="auto">
            <a:xfrm>
              <a:off x="3383280" y="3276600"/>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3</a:t>
              </a:r>
            </a:p>
          </p:txBody>
        </p:sp>
      </p:grpSp>
      <p:grpSp>
        <p:nvGrpSpPr>
          <p:cNvPr id="6" name="Group 16"/>
          <p:cNvGrpSpPr/>
          <p:nvPr/>
        </p:nvGrpSpPr>
        <p:grpSpPr>
          <a:xfrm>
            <a:off x="6172200" y="2895600"/>
            <a:ext cx="2819400" cy="685800"/>
            <a:chOff x="522814" y="3035439"/>
            <a:chExt cx="2819400" cy="685800"/>
          </a:xfrm>
        </p:grpSpPr>
        <p:cxnSp>
          <p:nvCxnSpPr>
            <p:cNvPr id="18" name="Straight Arrow Connector 17"/>
            <p:cNvCxnSpPr/>
            <p:nvPr/>
          </p:nvCxnSpPr>
          <p:spPr>
            <a:xfrm flipH="1">
              <a:off x="522814" y="3212068"/>
              <a:ext cx="731520" cy="509171"/>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Rectangle 7"/>
            <p:cNvSpPr>
              <a:spLocks noChangeArrowheads="1"/>
            </p:cNvSpPr>
            <p:nvPr/>
          </p:nvSpPr>
          <p:spPr bwMode="auto">
            <a:xfrm>
              <a:off x="1132414" y="3059668"/>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1</a:t>
              </a:r>
            </a:p>
          </p:txBody>
        </p:sp>
        <p:sp>
          <p:nvSpPr>
            <p:cNvPr id="20" name="TextBox 19"/>
            <p:cNvSpPr txBox="1"/>
            <p:nvPr/>
          </p:nvSpPr>
          <p:spPr>
            <a:xfrm>
              <a:off x="1363630" y="3035439"/>
              <a:ext cx="1978584" cy="338554"/>
            </a:xfrm>
            <a:prstGeom prst="rect">
              <a:avLst/>
            </a:prstGeom>
            <a:noFill/>
          </p:spPr>
          <p:txBody>
            <a:bodyPr wrap="square" rtlCol="0">
              <a:spAutoFit/>
            </a:bodyPr>
            <a:lstStyle/>
            <a:p>
              <a:r>
                <a:rPr lang="en-US" sz="1600" dirty="0" smtClean="0">
                  <a:solidFill>
                    <a:srgbClr val="0070C0"/>
                  </a:solidFill>
                </a:rPr>
                <a:t>Last Day of Quarter</a:t>
              </a:r>
              <a:endParaRPr lang="en-US" sz="1600" dirty="0">
                <a:solidFill>
                  <a:srgbClr val="0070C0"/>
                </a:solidFill>
              </a:endParaRPr>
            </a:p>
          </p:txBody>
        </p:sp>
      </p:grpSp>
      <p:grpSp>
        <p:nvGrpSpPr>
          <p:cNvPr id="7" name="Group 24"/>
          <p:cNvGrpSpPr/>
          <p:nvPr/>
        </p:nvGrpSpPr>
        <p:grpSpPr>
          <a:xfrm>
            <a:off x="1371601" y="1905000"/>
            <a:ext cx="1981199" cy="3657600"/>
            <a:chOff x="2971801" y="2022277"/>
            <a:chExt cx="1981199" cy="3657600"/>
          </a:xfrm>
        </p:grpSpPr>
        <p:cxnSp>
          <p:nvCxnSpPr>
            <p:cNvPr id="26" name="Straight Arrow Connector 25"/>
            <p:cNvCxnSpPr/>
            <p:nvPr/>
          </p:nvCxnSpPr>
          <p:spPr>
            <a:xfrm flipH="1">
              <a:off x="2971801" y="2022277"/>
              <a:ext cx="1142999" cy="36576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7" name="Rectangle 7"/>
            <p:cNvSpPr>
              <a:spLocks noChangeArrowheads="1"/>
            </p:cNvSpPr>
            <p:nvPr/>
          </p:nvSpPr>
          <p:spPr bwMode="auto">
            <a:xfrm>
              <a:off x="3611880" y="3071932"/>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4</a:t>
              </a:r>
            </a:p>
          </p:txBody>
        </p:sp>
        <p:sp>
          <p:nvSpPr>
            <p:cNvPr id="28" name="TextBox 27"/>
            <p:cNvSpPr txBox="1"/>
            <p:nvPr/>
          </p:nvSpPr>
          <p:spPr>
            <a:xfrm>
              <a:off x="3886200" y="3012877"/>
              <a:ext cx="1066800" cy="584775"/>
            </a:xfrm>
            <a:prstGeom prst="rect">
              <a:avLst/>
            </a:prstGeom>
            <a:noFill/>
          </p:spPr>
          <p:txBody>
            <a:bodyPr wrap="square" rtlCol="0">
              <a:spAutoFit/>
            </a:bodyPr>
            <a:lstStyle/>
            <a:p>
              <a:r>
                <a:rPr lang="en-US" sz="1600" dirty="0" smtClean="0">
                  <a:solidFill>
                    <a:srgbClr val="0070C0"/>
                  </a:solidFill>
                </a:rPr>
                <a:t>Pay </a:t>
              </a:r>
              <a:br>
                <a:rPr lang="en-US" sz="1600" dirty="0" smtClean="0">
                  <a:solidFill>
                    <a:srgbClr val="0070C0"/>
                  </a:solidFill>
                </a:rPr>
              </a:br>
              <a:r>
                <a:rPr lang="en-US" sz="1600" dirty="0" smtClean="0">
                  <a:solidFill>
                    <a:srgbClr val="0070C0"/>
                  </a:solidFill>
                </a:rPr>
                <a:t>Period</a:t>
              </a:r>
              <a:endParaRPr lang="en-US" sz="1600" dirty="0">
                <a:solidFill>
                  <a:srgbClr val="0070C0"/>
                </a:solidFill>
              </a:endParaRPr>
            </a:p>
          </p:txBody>
        </p:sp>
      </p:grpSp>
      <p:grpSp>
        <p:nvGrpSpPr>
          <p:cNvPr id="8" name="Group 28"/>
          <p:cNvGrpSpPr/>
          <p:nvPr/>
        </p:nvGrpSpPr>
        <p:grpSpPr>
          <a:xfrm>
            <a:off x="76200" y="2895600"/>
            <a:ext cx="1752600" cy="1219200"/>
            <a:chOff x="760095" y="2486025"/>
            <a:chExt cx="1752600" cy="1219200"/>
          </a:xfrm>
        </p:grpSpPr>
        <p:cxnSp>
          <p:nvCxnSpPr>
            <p:cNvPr id="30" name="Straight Arrow Connector 29"/>
            <p:cNvCxnSpPr>
              <a:endCxn id="46" idx="1"/>
            </p:cNvCxnSpPr>
            <p:nvPr/>
          </p:nvCxnSpPr>
          <p:spPr>
            <a:xfrm>
              <a:off x="914400" y="2668906"/>
              <a:ext cx="683895" cy="1036319"/>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1" name="Rectangle 7"/>
            <p:cNvSpPr>
              <a:spLocks noChangeArrowheads="1"/>
            </p:cNvSpPr>
            <p:nvPr/>
          </p:nvSpPr>
          <p:spPr bwMode="auto">
            <a:xfrm>
              <a:off x="760095" y="2514600"/>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2</a:t>
              </a:r>
            </a:p>
          </p:txBody>
        </p:sp>
        <p:sp>
          <p:nvSpPr>
            <p:cNvPr id="32" name="TextBox 31"/>
            <p:cNvSpPr txBox="1"/>
            <p:nvPr/>
          </p:nvSpPr>
          <p:spPr>
            <a:xfrm>
              <a:off x="1064895" y="2486025"/>
              <a:ext cx="1447800" cy="584775"/>
            </a:xfrm>
            <a:prstGeom prst="rect">
              <a:avLst/>
            </a:prstGeom>
            <a:noFill/>
          </p:spPr>
          <p:txBody>
            <a:bodyPr wrap="square" rtlCol="0">
              <a:spAutoFit/>
            </a:bodyPr>
            <a:lstStyle/>
            <a:p>
              <a:r>
                <a:rPr lang="en-US" sz="1600" dirty="0" smtClean="0">
                  <a:solidFill>
                    <a:srgbClr val="0070C0"/>
                  </a:solidFill>
                </a:rPr>
                <a:t>Employee </a:t>
              </a:r>
              <a:br>
                <a:rPr lang="en-US" sz="1600" dirty="0" smtClean="0">
                  <a:solidFill>
                    <a:srgbClr val="0070C0"/>
                  </a:solidFill>
                </a:rPr>
              </a:br>
              <a:r>
                <a:rPr lang="en-US" sz="1600" dirty="0" smtClean="0">
                  <a:solidFill>
                    <a:srgbClr val="0070C0"/>
                  </a:solidFill>
                </a:rPr>
                <a:t>Personal Data</a:t>
              </a:r>
              <a:endParaRPr lang="en-US" sz="1600" dirty="0">
                <a:solidFill>
                  <a:srgbClr val="0070C0"/>
                </a:solidFill>
              </a:endParaRPr>
            </a:p>
          </p:txBody>
        </p:sp>
      </p:grpSp>
      <p:grpSp>
        <p:nvGrpSpPr>
          <p:cNvPr id="10" name="Group 32"/>
          <p:cNvGrpSpPr/>
          <p:nvPr/>
        </p:nvGrpSpPr>
        <p:grpSpPr>
          <a:xfrm>
            <a:off x="6842760" y="5188803"/>
            <a:ext cx="2301240" cy="830997"/>
            <a:chOff x="2301240" y="1250632"/>
            <a:chExt cx="2301240" cy="830997"/>
          </a:xfrm>
        </p:grpSpPr>
        <p:cxnSp>
          <p:nvCxnSpPr>
            <p:cNvPr id="34" name="Straight Arrow Connector 33"/>
            <p:cNvCxnSpPr/>
            <p:nvPr/>
          </p:nvCxnSpPr>
          <p:spPr>
            <a:xfrm flipH="1">
              <a:off x="2301240" y="1654909"/>
              <a:ext cx="548640" cy="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5" name="Rectangle 7"/>
            <p:cNvSpPr>
              <a:spLocks noChangeArrowheads="1"/>
            </p:cNvSpPr>
            <p:nvPr/>
          </p:nvSpPr>
          <p:spPr bwMode="auto">
            <a:xfrm>
              <a:off x="2773680" y="1502509"/>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6</a:t>
              </a:r>
            </a:p>
          </p:txBody>
        </p:sp>
        <p:sp>
          <p:nvSpPr>
            <p:cNvPr id="36" name="TextBox 35"/>
            <p:cNvSpPr txBox="1"/>
            <p:nvPr/>
          </p:nvSpPr>
          <p:spPr>
            <a:xfrm>
              <a:off x="2971800" y="1250632"/>
              <a:ext cx="1630680" cy="830997"/>
            </a:xfrm>
            <a:prstGeom prst="rect">
              <a:avLst/>
            </a:prstGeom>
            <a:noFill/>
          </p:spPr>
          <p:txBody>
            <a:bodyPr wrap="square" rtlCol="0">
              <a:spAutoFit/>
            </a:bodyPr>
            <a:lstStyle/>
            <a:p>
              <a:r>
                <a:rPr lang="en-US" sz="1600" dirty="0" smtClean="0">
                  <a:solidFill>
                    <a:srgbClr val="0070C0"/>
                  </a:solidFill>
                </a:rPr>
                <a:t>Updated Accumulated Earnings</a:t>
              </a:r>
              <a:endParaRPr lang="en-US" sz="1600" dirty="0">
                <a:solidFill>
                  <a:srgbClr val="0070C0"/>
                </a:solidFill>
              </a:endParaRPr>
            </a:p>
          </p:txBody>
        </p:sp>
      </p:grpSp>
      <p:grpSp>
        <p:nvGrpSpPr>
          <p:cNvPr id="13" name="Group 36"/>
          <p:cNvGrpSpPr/>
          <p:nvPr/>
        </p:nvGrpSpPr>
        <p:grpSpPr>
          <a:xfrm>
            <a:off x="6324600" y="6062246"/>
            <a:ext cx="2514600" cy="338554"/>
            <a:chOff x="457200" y="2809875"/>
            <a:chExt cx="2514600" cy="338554"/>
          </a:xfrm>
        </p:grpSpPr>
        <p:cxnSp>
          <p:nvCxnSpPr>
            <p:cNvPr id="38" name="Straight Arrow Connector 37"/>
            <p:cNvCxnSpPr/>
            <p:nvPr/>
          </p:nvCxnSpPr>
          <p:spPr>
            <a:xfrm flipH="1" flipV="1">
              <a:off x="457200" y="2843630"/>
              <a:ext cx="762000" cy="152399"/>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9" name="Rectangle 7"/>
            <p:cNvSpPr>
              <a:spLocks noChangeArrowheads="1"/>
            </p:cNvSpPr>
            <p:nvPr/>
          </p:nvSpPr>
          <p:spPr bwMode="auto">
            <a:xfrm>
              <a:off x="1066800" y="2867561"/>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7</a:t>
              </a:r>
            </a:p>
          </p:txBody>
        </p:sp>
        <p:sp>
          <p:nvSpPr>
            <p:cNvPr id="40" name="TextBox 39"/>
            <p:cNvSpPr txBox="1"/>
            <p:nvPr/>
          </p:nvSpPr>
          <p:spPr>
            <a:xfrm>
              <a:off x="1371600" y="2809875"/>
              <a:ext cx="1600200" cy="338554"/>
            </a:xfrm>
            <a:prstGeom prst="rect">
              <a:avLst/>
            </a:prstGeom>
            <a:noFill/>
          </p:spPr>
          <p:txBody>
            <a:bodyPr wrap="square" rtlCol="0">
              <a:spAutoFit/>
            </a:bodyPr>
            <a:lstStyle/>
            <a:p>
              <a:r>
                <a:rPr lang="en-US" sz="1600" dirty="0" smtClean="0">
                  <a:solidFill>
                    <a:srgbClr val="0070C0"/>
                  </a:solidFill>
                </a:rPr>
                <a:t>Total and Prove</a:t>
              </a:r>
              <a:endParaRPr lang="en-US" sz="1600" dirty="0">
                <a:solidFill>
                  <a:srgbClr val="0070C0"/>
                </a:solidFill>
              </a:endParaRPr>
            </a:p>
          </p:txBody>
        </p:sp>
      </p:grpSp>
      <p:sp>
        <p:nvSpPr>
          <p:cNvPr id="46" name="Left Bracket 45"/>
          <p:cNvSpPr/>
          <p:nvPr/>
        </p:nvSpPr>
        <p:spPr>
          <a:xfrm>
            <a:off x="914400" y="3810000"/>
            <a:ext cx="228600" cy="609600"/>
          </a:xfrm>
          <a:prstGeom prst="leftBracket">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8" name="Rectangle 57"/>
          <p:cNvSpPr/>
          <p:nvPr/>
        </p:nvSpPr>
        <p:spPr>
          <a:xfrm>
            <a:off x="847725" y="5486400"/>
            <a:ext cx="6035040" cy="228600"/>
          </a:xfrm>
          <a:prstGeom prst="rect">
            <a:avLst/>
          </a:prstGeom>
          <a:solidFill>
            <a:srgbClr val="FF3300">
              <a:alpha val="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60"/>
          <p:cNvGrpSpPr/>
          <p:nvPr/>
        </p:nvGrpSpPr>
        <p:grpSpPr>
          <a:xfrm>
            <a:off x="2133600" y="2590801"/>
            <a:ext cx="4495800" cy="2926079"/>
            <a:chOff x="2133600" y="2590801"/>
            <a:chExt cx="4495800" cy="2926079"/>
          </a:xfrm>
        </p:grpSpPr>
        <p:grpSp>
          <p:nvGrpSpPr>
            <p:cNvPr id="21" name="Group 20"/>
            <p:cNvGrpSpPr/>
            <p:nvPr/>
          </p:nvGrpSpPr>
          <p:grpSpPr>
            <a:xfrm>
              <a:off x="3429000" y="2819400"/>
              <a:ext cx="3200400" cy="2697480"/>
              <a:chOff x="1066800" y="2714625"/>
              <a:chExt cx="3200400" cy="2697480"/>
            </a:xfrm>
          </p:grpSpPr>
          <p:cxnSp>
            <p:nvCxnSpPr>
              <p:cNvPr id="22" name="Straight Arrow Connector 21"/>
              <p:cNvCxnSpPr/>
              <p:nvPr/>
            </p:nvCxnSpPr>
            <p:spPr>
              <a:xfrm flipH="1">
                <a:off x="1219200" y="2714625"/>
                <a:ext cx="0" cy="2697480"/>
              </a:xfrm>
              <a:prstGeom prst="straightConnector1">
                <a:avLst/>
              </a:prstGeom>
              <a:ln w="38100">
                <a:solidFill>
                  <a:srgbClr val="00B0F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Rectangle 7"/>
              <p:cNvSpPr>
                <a:spLocks noChangeArrowheads="1"/>
              </p:cNvSpPr>
              <p:nvPr/>
            </p:nvSpPr>
            <p:spPr bwMode="auto">
              <a:xfrm>
                <a:off x="1066800" y="2821186"/>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5</a:t>
                </a:r>
              </a:p>
            </p:txBody>
          </p:sp>
          <p:sp>
            <p:nvSpPr>
              <p:cNvPr id="24" name="TextBox 23"/>
              <p:cNvSpPr txBox="1"/>
              <p:nvPr/>
            </p:nvSpPr>
            <p:spPr>
              <a:xfrm>
                <a:off x="1295400" y="2790825"/>
                <a:ext cx="2971800" cy="584775"/>
              </a:xfrm>
              <a:prstGeom prst="rect">
                <a:avLst/>
              </a:prstGeom>
              <a:noFill/>
            </p:spPr>
            <p:txBody>
              <a:bodyPr wrap="square" rtlCol="0">
                <a:spAutoFit/>
              </a:bodyPr>
              <a:lstStyle/>
              <a:p>
                <a:r>
                  <a:rPr lang="en-US" sz="1600" dirty="0" smtClean="0">
                    <a:solidFill>
                      <a:srgbClr val="0070C0"/>
                    </a:solidFill>
                  </a:rPr>
                  <a:t>Earnings, Deductions,</a:t>
                </a:r>
                <a:br>
                  <a:rPr lang="en-US" sz="1600" dirty="0" smtClean="0">
                    <a:solidFill>
                      <a:srgbClr val="0070C0"/>
                    </a:solidFill>
                  </a:rPr>
                </a:br>
                <a:r>
                  <a:rPr lang="en-US" sz="1600" dirty="0" smtClean="0">
                    <a:solidFill>
                      <a:srgbClr val="0070C0"/>
                    </a:solidFill>
                  </a:rPr>
                  <a:t>Net Pay</a:t>
                </a:r>
                <a:endParaRPr lang="en-US" sz="1600" dirty="0">
                  <a:solidFill>
                    <a:srgbClr val="0070C0"/>
                  </a:solidFill>
                </a:endParaRPr>
              </a:p>
            </p:txBody>
          </p:sp>
        </p:grpSp>
        <p:sp>
          <p:nvSpPr>
            <p:cNvPr id="49" name="Left Bracket 48"/>
            <p:cNvSpPr/>
            <p:nvPr/>
          </p:nvSpPr>
          <p:spPr>
            <a:xfrm rot="16200000">
              <a:off x="4213860" y="510541"/>
              <a:ext cx="228600" cy="4389120"/>
            </a:xfrm>
            <a:prstGeom prst="leftBracket">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46"/>
                                        </p:tgtEl>
                                        <p:attrNameLst>
                                          <p:attrName>style.visibility</p:attrName>
                                        </p:attrNameLst>
                                      </p:cBhvr>
                                      <p:to>
                                        <p:strVal val="visible"/>
                                      </p:to>
                                    </p:set>
                                    <p:animEffect transition="in" filter="wipe(left)">
                                      <p:cBhvr>
                                        <p:cTn id="16" dur="500"/>
                                        <p:tgtEl>
                                          <p:spTgt spid="4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up)">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up)">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up)">
                                      <p:cBhvr>
                                        <p:cTn id="31" dur="500"/>
                                        <p:tgtEl>
                                          <p:spTgt spid="17"/>
                                        </p:tgtEl>
                                      </p:cBhvr>
                                    </p:animEffect>
                                  </p:childTnLst>
                                </p:cTn>
                              </p:par>
                            </p:childTnLst>
                          </p:cTn>
                        </p:par>
                        <p:par>
                          <p:cTn id="32" fill="hold">
                            <p:stCondLst>
                              <p:cond delay="500"/>
                            </p:stCondLst>
                            <p:childTnLst>
                              <p:par>
                                <p:cTn id="33" presetID="55" presetClass="entr" presetSubtype="0" fill="hold" grpId="0" nodeType="afterEffect">
                                  <p:stCondLst>
                                    <p:cond delay="0"/>
                                  </p:stCondLst>
                                  <p:childTnLst>
                                    <p:set>
                                      <p:cBhvr>
                                        <p:cTn id="34" dur="1" fill="hold">
                                          <p:stCondLst>
                                            <p:cond delay="0"/>
                                          </p:stCondLst>
                                        </p:cTn>
                                        <p:tgtEl>
                                          <p:spTgt spid="58"/>
                                        </p:tgtEl>
                                        <p:attrNameLst>
                                          <p:attrName>style.visibility</p:attrName>
                                        </p:attrNameLst>
                                      </p:cBhvr>
                                      <p:to>
                                        <p:strVal val="visible"/>
                                      </p:to>
                                    </p:set>
                                    <p:anim calcmode="lin" valueType="num">
                                      <p:cBhvr>
                                        <p:cTn id="35" dur="500" fill="hold"/>
                                        <p:tgtEl>
                                          <p:spTgt spid="58"/>
                                        </p:tgtEl>
                                        <p:attrNameLst>
                                          <p:attrName>ppt_w</p:attrName>
                                        </p:attrNameLst>
                                      </p:cBhvr>
                                      <p:tavLst>
                                        <p:tav tm="0">
                                          <p:val>
                                            <p:strVal val="#ppt_w*0.70"/>
                                          </p:val>
                                        </p:tav>
                                        <p:tav tm="100000">
                                          <p:val>
                                            <p:strVal val="#ppt_w"/>
                                          </p:val>
                                        </p:tav>
                                      </p:tavLst>
                                    </p:anim>
                                    <p:anim calcmode="lin" valueType="num">
                                      <p:cBhvr>
                                        <p:cTn id="36" dur="500" fill="hold"/>
                                        <p:tgtEl>
                                          <p:spTgt spid="58"/>
                                        </p:tgtEl>
                                        <p:attrNameLst>
                                          <p:attrName>ppt_h</p:attrName>
                                        </p:attrNameLst>
                                      </p:cBhvr>
                                      <p:tavLst>
                                        <p:tav tm="0">
                                          <p:val>
                                            <p:strVal val="#ppt_h"/>
                                          </p:val>
                                        </p:tav>
                                        <p:tav tm="100000">
                                          <p:val>
                                            <p:strVal val="#ppt_h"/>
                                          </p:val>
                                        </p:tav>
                                      </p:tavLst>
                                    </p:anim>
                                    <p:animEffect transition="in" filter="fade">
                                      <p:cBhvr>
                                        <p:cTn id="37" dur="500"/>
                                        <p:tgtEl>
                                          <p:spTgt spid="58"/>
                                        </p:tgtEl>
                                      </p:cBhvr>
                                    </p:animEffect>
                                  </p:childTnLst>
                                  <p:subTnLst>
                                    <p:set>
                                      <p:cBhvr override="childStyle">
                                        <p:cTn dur="1" fill="hold" display="0" masterRel="nextClick" afterEffect="1"/>
                                        <p:tgtEl>
                                          <p:spTgt spid="58"/>
                                        </p:tgtEl>
                                        <p:attrNameLst>
                                          <p:attrName>style.visibility</p:attrName>
                                        </p:attrNameLst>
                                      </p:cBhvr>
                                      <p:to>
                                        <p:strVal val="hidden"/>
                                      </p:to>
                                    </p:set>
                                  </p:subTnLst>
                                </p:cTn>
                              </p:par>
                            </p:childTnLst>
                          </p:cTn>
                        </p:par>
                      </p:childTnLst>
                    </p:cTn>
                  </p:par>
                  <p:par>
                    <p:cTn id="38" fill="hold">
                      <p:stCondLst>
                        <p:cond delay="indefinite"/>
                      </p:stCondLst>
                      <p:childTnLst>
                        <p:par>
                          <p:cTn id="39" fill="hold">
                            <p:stCondLst>
                              <p:cond delay="0"/>
                            </p:stCondLst>
                            <p:childTnLst>
                              <p:par>
                                <p:cTn id="40" presetID="22" presetClass="entr" presetSubtype="2"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right)">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2" fill="hold"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right)">
                                      <p:cBhvr>
                                        <p:cTn id="4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5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12-3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indent="-457200">
              <a:lnSpc>
                <a:spcPct val="100000"/>
              </a:lnSpc>
              <a:spcBef>
                <a:spcPts val="0"/>
              </a:spcBef>
              <a:spcAft>
                <a:spcPts val="600"/>
              </a:spcAft>
              <a:buNone/>
            </a:pPr>
            <a:r>
              <a:rPr lang="en-US" sz="2800" b="1" dirty="0">
                <a:solidFill>
                  <a:srgbClr val="FF0000"/>
                </a:solidFill>
                <a:ea typeface="Times New Roman"/>
                <a:cs typeface="MyriadPro-Regular"/>
              </a:rPr>
              <a:t>1.</a:t>
            </a:r>
            <a:r>
              <a:rPr lang="en-US" sz="2800" dirty="0">
                <a:solidFill>
                  <a:srgbClr val="000000"/>
                </a:solidFill>
                <a:ea typeface="Times New Roman"/>
                <a:cs typeface="MyriadPro-Regular"/>
              </a:rPr>
              <a:t>	What does the payroll register summarize?</a:t>
            </a: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33</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2514600"/>
            <a:ext cx="7315200" cy="2743200"/>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2800" dirty="0" smtClean="0">
                <a:ea typeface="Times New Roman"/>
                <a:cs typeface="MyriadPro-Regular"/>
              </a:rPr>
              <a:t>The payroll register summarizes the payroll for one pay period and shows total earnings, payroll withholdings, and net pay for all employees.</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12-3</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12-3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marR="0" indent="-457200">
              <a:lnSpc>
                <a:spcPct val="100000"/>
              </a:lnSpc>
              <a:spcBef>
                <a:spcPts val="0"/>
              </a:spcBef>
              <a:spcAft>
                <a:spcPts val="600"/>
              </a:spcAft>
              <a:buNone/>
            </a:pPr>
            <a:r>
              <a:rPr lang="en-US" sz="2800" b="1" dirty="0" smtClean="0">
                <a:solidFill>
                  <a:srgbClr val="FF0000"/>
                </a:solidFill>
                <a:ea typeface="Times New Roman"/>
                <a:cs typeface="MyriadPro-Regular"/>
              </a:rPr>
              <a:t>2.</a:t>
            </a:r>
            <a:r>
              <a:rPr lang="en-US" sz="2800" dirty="0" smtClean="0">
                <a:solidFill>
                  <a:srgbClr val="000000"/>
                </a:solidFill>
                <a:ea typeface="Times New Roman"/>
                <a:cs typeface="MyriadPro-Regular"/>
              </a:rPr>
              <a:t>	How is net pay calculated?</a:t>
            </a:r>
            <a:endParaRPr lang="en-US" sz="2800" dirty="0" smtClean="0">
              <a:ea typeface="Calibri"/>
              <a:cs typeface="Times New Roman"/>
            </a:endParaRP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34</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2514600"/>
            <a:ext cx="7315200" cy="1828800"/>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2800" dirty="0" smtClean="0">
                <a:ea typeface="Times New Roman"/>
                <a:cs typeface="MyriadPro-Regular"/>
              </a:rPr>
              <a:t>By subtracting total deductions from total earnings</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12-3</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12-3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marR="0" indent="-457200">
              <a:lnSpc>
                <a:spcPct val="100000"/>
              </a:lnSpc>
              <a:spcBef>
                <a:spcPts val="0"/>
              </a:spcBef>
              <a:spcAft>
                <a:spcPts val="600"/>
              </a:spcAft>
              <a:buNone/>
            </a:pPr>
            <a:r>
              <a:rPr lang="en-US" sz="2800" b="1" dirty="0" smtClean="0">
                <a:solidFill>
                  <a:srgbClr val="FF0000"/>
                </a:solidFill>
                <a:ea typeface="Times New Roman"/>
                <a:cs typeface="MyriadPro-Regular"/>
              </a:rPr>
              <a:t>3.</a:t>
            </a:r>
            <a:r>
              <a:rPr lang="en-US" sz="2800" dirty="0" smtClean="0">
                <a:solidFill>
                  <a:srgbClr val="000000"/>
                </a:solidFill>
                <a:ea typeface="Times New Roman"/>
                <a:cs typeface="MyriadPro-Regular"/>
              </a:rPr>
              <a:t>	Why do companies complete employee earnings records?</a:t>
            </a:r>
            <a:endParaRPr lang="en-US" sz="2800" dirty="0" smtClean="0">
              <a:ea typeface="Calibri"/>
              <a:cs typeface="Times New Roman"/>
            </a:endParaRP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35</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2971800"/>
            <a:ext cx="7315200" cy="3154363"/>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2800" dirty="0" smtClean="0">
                <a:ea typeface="Times New Roman"/>
                <a:cs typeface="MyriadPro-Regular"/>
              </a:rPr>
              <a:t>Because a business must send quarterly and annual reports to federal and state governments showing employee taxable earnings and taxes withheld from employee earnings</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12-3</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Work Together 12-3</a:t>
            </a:r>
            <a:br>
              <a:rPr lang="en-US" dirty="0" smtClean="0"/>
            </a:br>
            <a:r>
              <a:rPr lang="en-US" dirty="0" smtClean="0"/>
              <a:t>On You Own 12-3</a:t>
            </a:r>
            <a:endParaRPr lang="en-US" dirty="0"/>
          </a:p>
        </p:txBody>
      </p:sp>
      <p:sp>
        <p:nvSpPr>
          <p:cNvPr id="3" name="Content Placeholder 2"/>
          <p:cNvSpPr>
            <a:spLocks noGrp="1"/>
          </p:cNvSpPr>
          <p:nvPr>
            <p:ph sz="half" idx="1"/>
          </p:nvPr>
        </p:nvSpPr>
        <p:spPr/>
        <p:txBody>
          <a:bodyPr/>
          <a:lstStyle/>
          <a:p>
            <a:r>
              <a:rPr lang="en-US" dirty="0" smtClean="0"/>
              <a:t>Work Together</a:t>
            </a:r>
          </a:p>
          <a:p>
            <a:pPr lvl="1"/>
            <a:r>
              <a:rPr lang="en-US" dirty="0" smtClean="0"/>
              <a:t>12-3 &amp; 12-4 (Excel)</a:t>
            </a:r>
          </a:p>
          <a:p>
            <a:pPr lvl="1"/>
            <a:r>
              <a:rPr lang="en-US" dirty="0" smtClean="0"/>
              <a:t>Modeled</a:t>
            </a:r>
          </a:p>
          <a:p>
            <a:pPr lvl="1"/>
            <a:endParaRPr lang="en-US" dirty="0" smtClean="0"/>
          </a:p>
          <a:p>
            <a:pPr lvl="1"/>
            <a:r>
              <a:rPr lang="en-US" dirty="0" smtClean="0"/>
              <a:t>Page 363</a:t>
            </a:r>
          </a:p>
          <a:p>
            <a:pPr lvl="1"/>
            <a:endParaRPr lang="en-US" dirty="0" smtClean="0"/>
          </a:p>
          <a:p>
            <a:pPr lvl="1"/>
            <a:r>
              <a:rPr lang="en-US" dirty="0" smtClean="0"/>
              <a:t>Save </a:t>
            </a:r>
          </a:p>
          <a:p>
            <a:pPr lvl="2"/>
            <a:r>
              <a:rPr lang="en-US" dirty="0" smtClean="0"/>
              <a:t>Will need for 12-4</a:t>
            </a:r>
          </a:p>
        </p:txBody>
      </p:sp>
      <p:sp>
        <p:nvSpPr>
          <p:cNvPr id="4" name="Content Placeholder 3"/>
          <p:cNvSpPr>
            <a:spLocks noGrp="1"/>
          </p:cNvSpPr>
          <p:nvPr>
            <p:ph sz="half" idx="2"/>
          </p:nvPr>
        </p:nvSpPr>
        <p:spPr/>
        <p:txBody>
          <a:bodyPr/>
          <a:lstStyle/>
          <a:p>
            <a:r>
              <a:rPr lang="en-US" dirty="0" smtClean="0"/>
              <a:t>On Your Own</a:t>
            </a:r>
          </a:p>
          <a:p>
            <a:pPr lvl="1"/>
            <a:r>
              <a:rPr lang="en-US" dirty="0" smtClean="0"/>
              <a:t>12-3 &amp; 12-4 (Excel)</a:t>
            </a:r>
          </a:p>
          <a:p>
            <a:pPr lvl="1"/>
            <a:r>
              <a:rPr lang="en-US" dirty="0" smtClean="0"/>
              <a:t>Complete</a:t>
            </a:r>
          </a:p>
          <a:p>
            <a:pPr lvl="1"/>
            <a:endParaRPr lang="en-US" dirty="0" smtClean="0"/>
          </a:p>
          <a:p>
            <a:pPr lvl="1"/>
            <a:r>
              <a:rPr lang="en-US" dirty="0" smtClean="0"/>
              <a:t>Page 363</a:t>
            </a:r>
          </a:p>
          <a:p>
            <a:pPr lvl="1"/>
            <a:endParaRPr lang="en-US" dirty="0" smtClean="0"/>
          </a:p>
          <a:p>
            <a:pPr lvl="1"/>
            <a:r>
              <a:rPr lang="en-US" dirty="0" smtClean="0"/>
              <a:t>Save </a:t>
            </a:r>
          </a:p>
          <a:p>
            <a:pPr lvl="2"/>
            <a:r>
              <a:rPr lang="en-US" dirty="0" smtClean="0"/>
              <a:t>Will need for 12-4</a:t>
            </a:r>
          </a:p>
          <a:p>
            <a:pPr lvl="1"/>
            <a:endParaRPr lang="en-US" dirty="0" smtClean="0"/>
          </a:p>
        </p:txBody>
      </p:sp>
      <p:sp>
        <p:nvSpPr>
          <p:cNvPr id="5" name="Slide Number Placeholder 4"/>
          <p:cNvSpPr>
            <a:spLocks noGrp="1"/>
          </p:cNvSpPr>
          <p:nvPr>
            <p:ph type="sldNum" sz="quarter" idx="12"/>
          </p:nvPr>
        </p:nvSpPr>
        <p:spPr/>
        <p:txBody>
          <a:bodyPr/>
          <a:lstStyle/>
          <a:p>
            <a:r>
              <a:rPr lang="en-US" smtClean="0"/>
              <a:t>SLIDE </a:t>
            </a:r>
            <a:fld id="{FCD2455E-EC1D-45EA-B6B2-90AB88848CFD}" type="slidenum">
              <a:rPr lang="en-US" smtClean="0"/>
              <a:pPr/>
              <a:t>36</a:t>
            </a:fld>
            <a:endParaRPr lang="en-US" dirty="0"/>
          </a:p>
        </p:txBody>
      </p:sp>
    </p:spTree>
  </p:cSld>
  <p:clrMapOvr>
    <a:masterClrMapping/>
  </p:clrMapOvr>
  <p:transition>
    <p:wipe dir="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600200"/>
            <a:ext cx="914400" cy="52578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2800" dirty="0" smtClean="0"/>
              <a:t>Learning Objectives</a:t>
            </a:r>
            <a:endParaRPr lang="en-US" sz="2800" dirty="0"/>
          </a:p>
        </p:txBody>
      </p:sp>
      <p:sp>
        <p:nvSpPr>
          <p:cNvPr id="7" name="Wave 6"/>
          <p:cNvSpPr/>
          <p:nvPr/>
        </p:nvSpPr>
        <p:spPr>
          <a:xfrm>
            <a:off x="0" y="6400800"/>
            <a:ext cx="9144000" cy="457200"/>
          </a:xfrm>
          <a:prstGeom prst="wave">
            <a:avLst/>
          </a:prstGeom>
          <a:solidFill>
            <a:srgbClr val="006600"/>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8" name="Rectangle 7"/>
          <p:cNvSpPr/>
          <p:nvPr/>
        </p:nvSpPr>
        <p:spPr>
          <a:xfrm>
            <a:off x="0" y="6583680"/>
            <a:ext cx="9144000" cy="2743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solidFill>
                  <a:srgbClr val="006600"/>
                </a:solidFill>
              </a:rPr>
              <a:t>© 2014 Cengage Learning. All Rights Reserved.</a:t>
            </a:r>
            <a:endParaRPr lang="en-US" sz="1000" dirty="0">
              <a:solidFill>
                <a:srgbClr val="006600"/>
              </a:solidFill>
            </a:endParaRPr>
          </a:p>
        </p:txBody>
      </p:sp>
      <p:sp>
        <p:nvSpPr>
          <p:cNvPr id="9" name="TextBox 8"/>
          <p:cNvSpPr txBox="1"/>
          <p:nvPr/>
        </p:nvSpPr>
        <p:spPr>
          <a:xfrm>
            <a:off x="1828801" y="2514600"/>
            <a:ext cx="6400800" cy="984885"/>
          </a:xfrm>
          <a:prstGeom prst="rect">
            <a:avLst/>
          </a:prstGeom>
          <a:noFill/>
        </p:spPr>
        <p:txBody>
          <a:bodyPr wrap="square" rtlCol="0">
            <a:spAutoFit/>
          </a:bodyPr>
          <a:lstStyle/>
          <a:p>
            <a:pPr marL="685800" indent="-685800">
              <a:spcAft>
                <a:spcPts val="1200"/>
              </a:spcAft>
            </a:pPr>
            <a:r>
              <a:rPr lang="en-US" sz="2400" b="1" dirty="0" smtClean="0"/>
              <a:t>LO</a:t>
            </a:r>
            <a:r>
              <a:rPr lang="en-US" sz="2400" b="1" dirty="0" smtClean="0">
                <a:solidFill>
                  <a:srgbClr val="FF0000"/>
                </a:solidFill>
              </a:rPr>
              <a:t>8</a:t>
            </a:r>
            <a:r>
              <a:rPr lang="en-US" sz="2400" dirty="0" smtClean="0"/>
              <a:t> 	Justify the use of a payroll checking account.</a:t>
            </a:r>
          </a:p>
          <a:p>
            <a:pPr marL="685800" indent="-685800">
              <a:spcAft>
                <a:spcPts val="1200"/>
              </a:spcAft>
            </a:pPr>
            <a:r>
              <a:rPr lang="en-US" sz="2400" b="1" dirty="0" smtClean="0"/>
              <a:t>LO</a:t>
            </a:r>
            <a:r>
              <a:rPr lang="en-US" sz="2400" b="1" dirty="0" smtClean="0">
                <a:solidFill>
                  <a:srgbClr val="FF0000"/>
                </a:solidFill>
              </a:rPr>
              <a:t>9</a:t>
            </a:r>
            <a:r>
              <a:rPr lang="en-US" sz="2400" dirty="0" smtClean="0"/>
              <a:t> 	Prepare employee payroll checks.</a:t>
            </a:r>
          </a:p>
        </p:txBody>
      </p:sp>
      <p:pic>
        <p:nvPicPr>
          <p:cNvPr id="37890" name="Picture 2"/>
          <p:cNvPicPr>
            <a:picLocks noChangeAspect="1" noChangeArrowheads="1"/>
          </p:cNvPicPr>
          <p:nvPr/>
        </p:nvPicPr>
        <p:blipFill>
          <a:blip r:embed="rId2" cstate="print"/>
          <a:srcRect b="292"/>
          <a:stretch>
            <a:fillRect/>
          </a:stretch>
        </p:blipFill>
        <p:spPr bwMode="auto">
          <a:xfrm>
            <a:off x="0" y="0"/>
            <a:ext cx="9145669" cy="2203355"/>
          </a:xfrm>
          <a:prstGeom prst="rect">
            <a:avLst/>
          </a:prstGeom>
          <a:noFill/>
          <a:ln w="9525">
            <a:noFill/>
            <a:miter lim="800000"/>
            <a:headEnd/>
            <a:tailEnd/>
          </a:ln>
        </p:spPr>
      </p:pic>
    </p:spTree>
  </p:cSld>
  <p:clrMapOvr>
    <a:masterClrMapping/>
  </p:clrMapOvr>
  <p:transition>
    <p:wipe dir="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Payroll Bank Account</a:t>
            </a:r>
            <a:endParaRPr lang="en-US" dirty="0"/>
          </a:p>
        </p:txBody>
      </p:sp>
      <p:sp>
        <p:nvSpPr>
          <p:cNvPr id="12" name="Content Placeholder 11"/>
          <p:cNvSpPr>
            <a:spLocks noGrp="1"/>
          </p:cNvSpPr>
          <p:nvPr>
            <p:ph idx="1"/>
          </p:nvPr>
        </p:nvSpPr>
        <p:spPr/>
        <p:txBody>
          <a:bodyPr/>
          <a:lstStyle/>
          <a:p>
            <a:r>
              <a:rPr lang="en-US" dirty="0" smtClean="0"/>
              <a:t>A </a:t>
            </a:r>
            <a:r>
              <a:rPr lang="en-US" b="1" dirty="0" smtClean="0">
                <a:solidFill>
                  <a:srgbClr val="0070C0"/>
                </a:solidFill>
              </a:rPr>
              <a:t>voucher check </a:t>
            </a:r>
            <a:r>
              <a:rPr lang="en-US" dirty="0" smtClean="0"/>
              <a:t>has a detachable check stub, or voucher, that contains detailed information about the cash payment.</a:t>
            </a:r>
          </a:p>
          <a:p>
            <a:endParaRPr lang="en-US" dirty="0"/>
          </a:p>
        </p:txBody>
      </p:sp>
      <p:sp>
        <p:nvSpPr>
          <p:cNvPr id="3" name="Slide Number Placeholder 2"/>
          <p:cNvSpPr>
            <a:spLocks noGrp="1"/>
          </p:cNvSpPr>
          <p:nvPr>
            <p:ph type="sldNum" sz="quarter" idx="12"/>
          </p:nvPr>
        </p:nvSpPr>
        <p:spPr/>
        <p:txBody>
          <a:bodyPr/>
          <a:lstStyle/>
          <a:p>
            <a:r>
              <a:rPr lang="en-US" dirty="0" smtClean="0"/>
              <a:t>SLIDE </a:t>
            </a:r>
            <a:fld id="{FCD2455E-EC1D-45EA-B6B2-90AB88848CFD}" type="slidenum">
              <a:rPr lang="en-US" smtClean="0"/>
              <a:pPr/>
              <a:t>38</a:t>
            </a:fld>
            <a:endParaRPr lang="en-US" dirty="0"/>
          </a:p>
        </p:txBody>
      </p:sp>
      <p:sp>
        <p:nvSpPr>
          <p:cNvPr id="8" name="TextBox 7"/>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LO8</a:t>
            </a:r>
            <a:endParaRPr lang="en-US" dirty="0"/>
          </a:p>
        </p:txBody>
      </p:sp>
      <p:grpSp>
        <p:nvGrpSpPr>
          <p:cNvPr id="4"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12-4</a:t>
              </a:r>
              <a:endParaRPr lang="en-US" sz="1200" dirty="0">
                <a:solidFill>
                  <a:schemeClr val="bg1"/>
                </a:solidFill>
              </a:endParaRPr>
            </a:p>
          </p:txBody>
        </p:sp>
      </p:grpSp>
    </p:spTree>
  </p:cSld>
  <p:clrMapOvr>
    <a:masterClrMapping/>
  </p:clrMapOvr>
  <p:transition>
    <p:wipe dir="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Chapter 12_Page 364.jpg"/>
          <p:cNvPicPr>
            <a:picLocks noChangeAspect="1"/>
          </p:cNvPicPr>
          <p:nvPr/>
        </p:nvPicPr>
        <p:blipFill>
          <a:blip r:embed="rId2" cstate="print"/>
          <a:stretch>
            <a:fillRect/>
          </a:stretch>
        </p:blipFill>
        <p:spPr>
          <a:xfrm>
            <a:off x="152400" y="1600201"/>
            <a:ext cx="6400800" cy="4197330"/>
          </a:xfrm>
          <a:prstGeom prst="rect">
            <a:avLst/>
          </a:prstGeom>
        </p:spPr>
      </p:pic>
      <p:sp>
        <p:nvSpPr>
          <p:cNvPr id="2" name="Title 1"/>
          <p:cNvSpPr>
            <a:spLocks noGrp="1"/>
          </p:cNvSpPr>
          <p:nvPr>
            <p:ph type="title"/>
          </p:nvPr>
        </p:nvSpPr>
        <p:spPr>
          <a:xfrm>
            <a:off x="457200" y="182880"/>
            <a:ext cx="7772400" cy="1143000"/>
          </a:xfrm>
        </p:spPr>
        <p:txBody>
          <a:bodyPr/>
          <a:lstStyle/>
          <a:p>
            <a:r>
              <a:rPr lang="en-US" dirty="0" smtClean="0"/>
              <a:t>Payroll Bank Account</a:t>
            </a:r>
            <a:endParaRPr lang="en-US" dirty="0"/>
          </a:p>
        </p:txBody>
      </p:sp>
      <p:sp>
        <p:nvSpPr>
          <p:cNvPr id="3" name="Slide Number Placeholder 2"/>
          <p:cNvSpPr>
            <a:spLocks noGrp="1"/>
          </p:cNvSpPr>
          <p:nvPr>
            <p:ph type="sldNum" sz="quarter" idx="12"/>
          </p:nvPr>
        </p:nvSpPr>
        <p:spPr/>
        <p:txBody>
          <a:bodyPr/>
          <a:lstStyle/>
          <a:p>
            <a:r>
              <a:rPr lang="en-US" dirty="0" smtClean="0"/>
              <a:t>SLIDE </a:t>
            </a:r>
            <a:fld id="{FCD2455E-EC1D-45EA-B6B2-90AB88848CFD}" type="slidenum">
              <a:rPr lang="en-US" smtClean="0"/>
              <a:pPr/>
              <a:t>39</a:t>
            </a:fld>
            <a:endParaRPr lang="en-US" dirty="0"/>
          </a:p>
        </p:txBody>
      </p:sp>
      <p:sp>
        <p:nvSpPr>
          <p:cNvPr id="8" name="TextBox 7"/>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LO8</a:t>
            </a:r>
            <a:endParaRPr lang="en-US" dirty="0"/>
          </a:p>
        </p:txBody>
      </p:sp>
      <p:grpSp>
        <p:nvGrpSpPr>
          <p:cNvPr id="4"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12-4</a:t>
              </a:r>
              <a:endParaRPr lang="en-US" sz="1200" dirty="0">
                <a:solidFill>
                  <a:schemeClr val="bg1"/>
                </a:solidFill>
              </a:endParaRPr>
            </a:p>
          </p:txBody>
        </p:sp>
      </p:grpSp>
      <p:sp>
        <p:nvSpPr>
          <p:cNvPr id="21" name="Rectangle 20"/>
          <p:cNvSpPr/>
          <p:nvPr/>
        </p:nvSpPr>
        <p:spPr>
          <a:xfrm>
            <a:off x="6553200" y="2096869"/>
            <a:ext cx="2209800" cy="646331"/>
          </a:xfrm>
          <a:prstGeom prst="rect">
            <a:avLst/>
          </a:prstGeom>
        </p:spPr>
        <p:txBody>
          <a:bodyPr wrap="square">
            <a:spAutoFit/>
          </a:bodyPr>
          <a:lstStyle/>
          <a:p>
            <a:pPr marL="228600" indent="-228600"/>
            <a:r>
              <a:rPr lang="en-US" b="1" dirty="0" smtClean="0">
                <a:solidFill>
                  <a:srgbClr val="FF0000"/>
                </a:solidFill>
                <a:effectLst>
                  <a:outerShdw blurRad="38100" dist="38100" dir="2700000" algn="tl">
                    <a:srgbClr val="000000">
                      <a:alpha val="43137"/>
                    </a:srgbClr>
                  </a:outerShdw>
                </a:effectLst>
              </a:rPr>
              <a:t>1.	</a:t>
            </a:r>
            <a:r>
              <a:rPr lang="en-US" dirty="0" smtClean="0"/>
              <a:t>Prepare the check stub. </a:t>
            </a:r>
          </a:p>
        </p:txBody>
      </p:sp>
      <p:sp>
        <p:nvSpPr>
          <p:cNvPr id="22" name="Rectangle 21"/>
          <p:cNvSpPr/>
          <p:nvPr/>
        </p:nvSpPr>
        <p:spPr>
          <a:xfrm>
            <a:off x="6553201" y="4182070"/>
            <a:ext cx="2438399" cy="923330"/>
          </a:xfrm>
          <a:prstGeom prst="rect">
            <a:avLst/>
          </a:prstGeom>
        </p:spPr>
        <p:txBody>
          <a:bodyPr wrap="square">
            <a:spAutoFit/>
          </a:bodyPr>
          <a:lstStyle/>
          <a:p>
            <a:pPr marL="228600" indent="-228600"/>
            <a:r>
              <a:rPr lang="en-US" b="1" dirty="0" smtClean="0">
                <a:solidFill>
                  <a:srgbClr val="FF0000"/>
                </a:solidFill>
                <a:effectLst>
                  <a:outerShdw blurRad="38100" dist="38100" dir="2700000" algn="tl">
                    <a:srgbClr val="000000">
                      <a:alpha val="43137"/>
                    </a:srgbClr>
                  </a:outerShdw>
                </a:effectLst>
              </a:rPr>
              <a:t>2.	</a:t>
            </a:r>
            <a:r>
              <a:rPr lang="en-US" dirty="0" smtClean="0"/>
              <a:t>Prepare the check from the information on the check stub. </a:t>
            </a:r>
          </a:p>
        </p:txBody>
      </p:sp>
      <p:cxnSp>
        <p:nvCxnSpPr>
          <p:cNvPr id="28" name="Straight Arrow Connector 27"/>
          <p:cNvCxnSpPr/>
          <p:nvPr/>
        </p:nvCxnSpPr>
        <p:spPr>
          <a:xfrm flipH="1">
            <a:off x="1905000" y="2133600"/>
            <a:ext cx="800101" cy="28194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5524500" y="2743200"/>
            <a:ext cx="209550" cy="1571319"/>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3" name="Freeform 32"/>
          <p:cNvSpPr/>
          <p:nvPr/>
        </p:nvSpPr>
        <p:spPr>
          <a:xfrm>
            <a:off x="3581400" y="1828800"/>
            <a:ext cx="598488" cy="2438400"/>
          </a:xfrm>
          <a:custGeom>
            <a:avLst/>
            <a:gdLst>
              <a:gd name="connsiteX0" fmla="*/ 679450 w 819150"/>
              <a:gd name="connsiteY0" fmla="*/ 0 h 2895600"/>
              <a:gd name="connsiteX1" fmla="*/ 22225 w 819150"/>
              <a:gd name="connsiteY1" fmla="*/ 800100 h 2895600"/>
              <a:gd name="connsiteX2" fmla="*/ 812800 w 819150"/>
              <a:gd name="connsiteY2" fmla="*/ 2895600 h 2895600"/>
            </a:gdLst>
            <a:ahLst/>
            <a:cxnLst>
              <a:cxn ang="0">
                <a:pos x="connsiteX0" y="connsiteY0"/>
              </a:cxn>
              <a:cxn ang="0">
                <a:pos x="connsiteX1" y="connsiteY1"/>
              </a:cxn>
              <a:cxn ang="0">
                <a:pos x="connsiteX2" y="connsiteY2"/>
              </a:cxn>
            </a:cxnLst>
            <a:rect l="l" t="t" r="r" b="b"/>
            <a:pathLst>
              <a:path w="819150" h="2895600">
                <a:moveTo>
                  <a:pt x="679450" y="0"/>
                </a:moveTo>
                <a:cubicBezTo>
                  <a:pt x="339725" y="158750"/>
                  <a:pt x="0" y="317500"/>
                  <a:pt x="22225" y="800100"/>
                </a:cubicBezTo>
                <a:cubicBezTo>
                  <a:pt x="44450" y="1282700"/>
                  <a:pt x="819150" y="2544763"/>
                  <a:pt x="812800" y="2895600"/>
                </a:cubicBezTo>
              </a:path>
            </a:pathLst>
          </a:cu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4" name="Flowchart: Terminator 23"/>
          <p:cNvSpPr/>
          <p:nvPr/>
        </p:nvSpPr>
        <p:spPr>
          <a:xfrm>
            <a:off x="3781240" y="1644016"/>
            <a:ext cx="638360" cy="290090"/>
          </a:xfrm>
          <a:prstGeom prst="flowChartTerminator">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lvl="0" algn="ctr"/>
            <a:r>
              <a:rPr lang="en-US" sz="1600" b="1" dirty="0" smtClean="0"/>
              <a:t>Date</a:t>
            </a:r>
          </a:p>
        </p:txBody>
      </p:sp>
      <p:sp>
        <p:nvSpPr>
          <p:cNvPr id="25" name="Flowchart: Terminator 24"/>
          <p:cNvSpPr/>
          <p:nvPr/>
        </p:nvSpPr>
        <p:spPr>
          <a:xfrm>
            <a:off x="3810000" y="2586460"/>
            <a:ext cx="1283809" cy="290090"/>
          </a:xfrm>
          <a:prstGeom prst="flowChartTerminator">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sz="1600" b="1" dirty="0" smtClean="0"/>
              <a:t>Description</a:t>
            </a:r>
          </a:p>
        </p:txBody>
      </p:sp>
      <p:sp>
        <p:nvSpPr>
          <p:cNvPr id="26" name="Flowchart: Terminator 25"/>
          <p:cNvSpPr/>
          <p:nvPr/>
        </p:nvSpPr>
        <p:spPr>
          <a:xfrm>
            <a:off x="5410200" y="2586460"/>
            <a:ext cx="965113" cy="290090"/>
          </a:xfrm>
          <a:prstGeom prst="flowChartTerminator">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sz="1600" b="1" dirty="0" smtClean="0"/>
              <a:t>Amount</a:t>
            </a:r>
          </a:p>
        </p:txBody>
      </p:sp>
      <p:sp>
        <p:nvSpPr>
          <p:cNvPr id="23" name="Flowchart: Terminator 22"/>
          <p:cNvSpPr/>
          <p:nvPr/>
        </p:nvSpPr>
        <p:spPr>
          <a:xfrm>
            <a:off x="2286000" y="1919710"/>
            <a:ext cx="754519" cy="290090"/>
          </a:xfrm>
          <a:prstGeom prst="flowChartTerminator">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sz="1600" b="1" dirty="0" smtClean="0"/>
              <a:t>Payee</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p:cTn id="11" dur="1000" fill="hold"/>
                                        <p:tgtEl>
                                          <p:spTgt spid="23"/>
                                        </p:tgtEl>
                                        <p:attrNameLst>
                                          <p:attrName>ppt_w</p:attrName>
                                        </p:attrNameLst>
                                      </p:cBhvr>
                                      <p:tavLst>
                                        <p:tav tm="0">
                                          <p:val>
                                            <p:strVal val="#ppt_w*0.70"/>
                                          </p:val>
                                        </p:tav>
                                        <p:tav tm="100000">
                                          <p:val>
                                            <p:strVal val="#ppt_w"/>
                                          </p:val>
                                        </p:tav>
                                      </p:tavLst>
                                    </p:anim>
                                    <p:anim calcmode="lin" valueType="num">
                                      <p:cBhvr>
                                        <p:cTn id="12" dur="1000" fill="hold"/>
                                        <p:tgtEl>
                                          <p:spTgt spid="23"/>
                                        </p:tgtEl>
                                        <p:attrNameLst>
                                          <p:attrName>ppt_h</p:attrName>
                                        </p:attrNameLst>
                                      </p:cBhvr>
                                      <p:tavLst>
                                        <p:tav tm="0">
                                          <p:val>
                                            <p:strVal val="#ppt_h"/>
                                          </p:val>
                                        </p:tav>
                                        <p:tav tm="100000">
                                          <p:val>
                                            <p:strVal val="#ppt_h"/>
                                          </p:val>
                                        </p:tav>
                                      </p:tavLst>
                                    </p:anim>
                                    <p:animEffect transition="in" filter="fade">
                                      <p:cBhvr>
                                        <p:cTn id="13" dur="100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55" presetClass="entr" presetSubtype="0" fill="hold" grpId="0" nodeType="clickEffect">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cBhvr>
                                        <p:cTn id="18" dur="1000" fill="hold"/>
                                        <p:tgtEl>
                                          <p:spTgt spid="24"/>
                                        </p:tgtEl>
                                        <p:attrNameLst>
                                          <p:attrName>ppt_w</p:attrName>
                                        </p:attrNameLst>
                                      </p:cBhvr>
                                      <p:tavLst>
                                        <p:tav tm="0">
                                          <p:val>
                                            <p:strVal val="#ppt_w*0.70"/>
                                          </p:val>
                                        </p:tav>
                                        <p:tav tm="100000">
                                          <p:val>
                                            <p:strVal val="#ppt_w"/>
                                          </p:val>
                                        </p:tav>
                                      </p:tavLst>
                                    </p:anim>
                                    <p:anim calcmode="lin" valueType="num">
                                      <p:cBhvr>
                                        <p:cTn id="19" dur="1000" fill="hold"/>
                                        <p:tgtEl>
                                          <p:spTgt spid="24"/>
                                        </p:tgtEl>
                                        <p:attrNameLst>
                                          <p:attrName>ppt_h</p:attrName>
                                        </p:attrNameLst>
                                      </p:cBhvr>
                                      <p:tavLst>
                                        <p:tav tm="0">
                                          <p:val>
                                            <p:strVal val="#ppt_h"/>
                                          </p:val>
                                        </p:tav>
                                        <p:tav tm="100000">
                                          <p:val>
                                            <p:strVal val="#ppt_h"/>
                                          </p:val>
                                        </p:tav>
                                      </p:tavLst>
                                    </p:anim>
                                    <p:animEffect transition="in" filter="fade">
                                      <p:cBhvr>
                                        <p:cTn id="20" dur="100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55"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p:cTn id="25" dur="1000" fill="hold"/>
                                        <p:tgtEl>
                                          <p:spTgt spid="25"/>
                                        </p:tgtEl>
                                        <p:attrNameLst>
                                          <p:attrName>ppt_w</p:attrName>
                                        </p:attrNameLst>
                                      </p:cBhvr>
                                      <p:tavLst>
                                        <p:tav tm="0">
                                          <p:val>
                                            <p:strVal val="#ppt_w*0.70"/>
                                          </p:val>
                                        </p:tav>
                                        <p:tav tm="100000">
                                          <p:val>
                                            <p:strVal val="#ppt_w"/>
                                          </p:val>
                                        </p:tav>
                                      </p:tavLst>
                                    </p:anim>
                                    <p:anim calcmode="lin" valueType="num">
                                      <p:cBhvr>
                                        <p:cTn id="26" dur="1000" fill="hold"/>
                                        <p:tgtEl>
                                          <p:spTgt spid="25"/>
                                        </p:tgtEl>
                                        <p:attrNameLst>
                                          <p:attrName>ppt_h</p:attrName>
                                        </p:attrNameLst>
                                      </p:cBhvr>
                                      <p:tavLst>
                                        <p:tav tm="0">
                                          <p:val>
                                            <p:strVal val="#ppt_h"/>
                                          </p:val>
                                        </p:tav>
                                        <p:tav tm="100000">
                                          <p:val>
                                            <p:strVal val="#ppt_h"/>
                                          </p:val>
                                        </p:tav>
                                      </p:tavLst>
                                    </p:anim>
                                    <p:animEffect transition="in" filter="fade">
                                      <p:cBhvr>
                                        <p:cTn id="27" dur="1000"/>
                                        <p:tgtEl>
                                          <p:spTgt spid="25"/>
                                        </p:tgtEl>
                                      </p:cBhvr>
                                    </p:animEffect>
                                  </p:childTnLst>
                                </p:cTn>
                              </p:par>
                            </p:childTnLst>
                          </p:cTn>
                        </p:par>
                      </p:childTnLst>
                    </p:cTn>
                  </p:par>
                  <p:par>
                    <p:cTn id="28" fill="hold">
                      <p:stCondLst>
                        <p:cond delay="indefinite"/>
                      </p:stCondLst>
                      <p:childTnLst>
                        <p:par>
                          <p:cTn id="29" fill="hold">
                            <p:stCondLst>
                              <p:cond delay="0"/>
                            </p:stCondLst>
                            <p:childTnLst>
                              <p:par>
                                <p:cTn id="30" presetID="55" presetClass="entr" presetSubtype="0" fill="hold" grpId="0" nodeType="click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p:cTn id="32" dur="1000" fill="hold"/>
                                        <p:tgtEl>
                                          <p:spTgt spid="26"/>
                                        </p:tgtEl>
                                        <p:attrNameLst>
                                          <p:attrName>ppt_w</p:attrName>
                                        </p:attrNameLst>
                                      </p:cBhvr>
                                      <p:tavLst>
                                        <p:tav tm="0">
                                          <p:val>
                                            <p:strVal val="#ppt_w*0.70"/>
                                          </p:val>
                                        </p:tav>
                                        <p:tav tm="100000">
                                          <p:val>
                                            <p:strVal val="#ppt_w"/>
                                          </p:val>
                                        </p:tav>
                                      </p:tavLst>
                                    </p:anim>
                                    <p:anim calcmode="lin" valueType="num">
                                      <p:cBhvr>
                                        <p:cTn id="33" dur="1000" fill="hold"/>
                                        <p:tgtEl>
                                          <p:spTgt spid="26"/>
                                        </p:tgtEl>
                                        <p:attrNameLst>
                                          <p:attrName>ppt_h</p:attrName>
                                        </p:attrNameLst>
                                      </p:cBhvr>
                                      <p:tavLst>
                                        <p:tav tm="0">
                                          <p:val>
                                            <p:strVal val="#ppt_h"/>
                                          </p:val>
                                        </p:tav>
                                        <p:tav tm="100000">
                                          <p:val>
                                            <p:strVal val="#ppt_h"/>
                                          </p:val>
                                        </p:tav>
                                      </p:tavLst>
                                    </p:anim>
                                    <p:animEffect transition="in" filter="fade">
                                      <p:cBhvr>
                                        <p:cTn id="34" dur="1000"/>
                                        <p:tgtEl>
                                          <p:spTgt spid="26"/>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nodeType="click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wipe(up)">
                                      <p:cBhvr>
                                        <p:cTn id="43" dur="1000"/>
                                        <p:tgtEl>
                                          <p:spTgt spid="28"/>
                                        </p:tgtEl>
                                      </p:cBhvr>
                                    </p:animEffect>
                                  </p:childTnLst>
                                </p:cTn>
                              </p:par>
                            </p:childTnLst>
                          </p:cTn>
                        </p:par>
                        <p:par>
                          <p:cTn id="44" fill="hold">
                            <p:stCondLst>
                              <p:cond delay="1000"/>
                            </p:stCondLst>
                            <p:childTnLst>
                              <p:par>
                                <p:cTn id="45" presetID="22" presetClass="entr" presetSubtype="1" fill="hold" grpId="0" nodeType="after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wipe(up)">
                                      <p:cBhvr>
                                        <p:cTn id="47" dur="1000"/>
                                        <p:tgtEl>
                                          <p:spTgt spid="33"/>
                                        </p:tgtEl>
                                      </p:cBhvr>
                                    </p:animEffect>
                                  </p:childTnLst>
                                </p:cTn>
                              </p:par>
                            </p:childTnLst>
                          </p:cTn>
                        </p:par>
                        <p:par>
                          <p:cTn id="48" fill="hold">
                            <p:stCondLst>
                              <p:cond delay="2000"/>
                            </p:stCondLst>
                            <p:childTnLst>
                              <p:par>
                                <p:cTn id="49" presetID="22" presetClass="entr" presetSubtype="1" fill="hold"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up)">
                                      <p:cBhvr>
                                        <p:cTn id="51"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33" grpId="0" animBg="1"/>
      <p:bldP spid="24" grpId="0" animBg="1"/>
      <p:bldP spid="25" grpId="0" animBg="1"/>
      <p:bldP spid="26" grpId="0" animBg="1"/>
      <p:bldP spid="2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Paying Employees</a:t>
            </a:r>
            <a:endParaRPr lang="en-US" dirty="0"/>
          </a:p>
        </p:txBody>
      </p:sp>
      <p:sp>
        <p:nvSpPr>
          <p:cNvPr id="3" name="Content Placeholder 2"/>
          <p:cNvSpPr>
            <a:spLocks noGrp="1"/>
          </p:cNvSpPr>
          <p:nvPr>
            <p:ph idx="1"/>
          </p:nvPr>
        </p:nvSpPr>
        <p:spPr/>
        <p:txBody>
          <a:bodyPr>
            <a:normAutofit/>
          </a:bodyPr>
          <a:lstStyle/>
          <a:p>
            <a:r>
              <a:rPr lang="en-US" dirty="0" smtClean="0"/>
              <a:t>The total amount earned by all employees for a pay period is called a </a:t>
            </a:r>
            <a:r>
              <a:rPr lang="en-US" b="1" dirty="0" smtClean="0">
                <a:solidFill>
                  <a:srgbClr val="0070C0"/>
                </a:solidFill>
              </a:rPr>
              <a:t>payroll</a:t>
            </a:r>
            <a:r>
              <a:rPr lang="en-US" dirty="0" smtClean="0"/>
              <a:t>. </a:t>
            </a:r>
          </a:p>
          <a:p>
            <a:r>
              <a:rPr lang="en-US" dirty="0" smtClean="0"/>
              <a:t>The accounting staff position that compiles and computes payroll data and then prepares, journalizes, and posts payroll transactions is called a </a:t>
            </a:r>
            <a:r>
              <a:rPr lang="en-US" sz="3100" b="1" dirty="0">
                <a:solidFill>
                  <a:srgbClr val="0070C0"/>
                </a:solidFill>
              </a:rPr>
              <a:t>payroll clerk</a:t>
            </a:r>
            <a:r>
              <a:rPr lang="en-US" dirty="0" smtClean="0"/>
              <a:t>.</a:t>
            </a:r>
            <a:endParaRPr lang="en-US" dirty="0"/>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4</a:t>
            </a:fld>
            <a:endParaRPr lang="en-US" dirty="0"/>
          </a:p>
        </p:txBody>
      </p:sp>
      <p:sp>
        <p:nvSpPr>
          <p:cNvPr id="5" name="TextBox 4"/>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LO1</a:t>
            </a:r>
            <a:endParaRPr lang="en-US" dirty="0"/>
          </a:p>
        </p:txBody>
      </p:sp>
      <p:grpSp>
        <p:nvGrpSpPr>
          <p:cNvPr id="6" name="Group 12"/>
          <p:cNvGrpSpPr/>
          <p:nvPr/>
        </p:nvGrpSpPr>
        <p:grpSpPr>
          <a:xfrm>
            <a:off x="7879080" y="0"/>
            <a:ext cx="1188720" cy="381000"/>
            <a:chOff x="7879080" y="0"/>
            <a:chExt cx="1188720" cy="381000"/>
          </a:xfrm>
        </p:grpSpPr>
        <p:sp>
          <p:nvSpPr>
            <p:cNvPr id="7" name="Flowchart: Delay 6"/>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8" name="TextBox 7"/>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12-1</a:t>
              </a:r>
              <a:endParaRPr lang="en-US" sz="1200" dirty="0">
                <a:solidFill>
                  <a:schemeClr val="bg1"/>
                </a:solidFill>
              </a:endParaRPr>
            </a:p>
          </p:txBody>
        </p:sp>
      </p:grpSp>
    </p:spTree>
  </p:cSld>
  <p:clrMapOvr>
    <a:masterClrMapping/>
  </p:clrMapOvr>
  <p:transition>
    <p:wipe dir="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descr="Chapter 12_Page 365.jpg"/>
          <p:cNvPicPr>
            <a:picLocks noChangeAspect="1"/>
          </p:cNvPicPr>
          <p:nvPr/>
        </p:nvPicPr>
        <p:blipFill>
          <a:blip r:embed="rId2" cstate="print"/>
          <a:stretch>
            <a:fillRect/>
          </a:stretch>
        </p:blipFill>
        <p:spPr>
          <a:xfrm>
            <a:off x="3343835" y="1600200"/>
            <a:ext cx="5486400" cy="4011985"/>
          </a:xfrm>
          <a:prstGeom prst="rect">
            <a:avLst/>
          </a:prstGeom>
        </p:spPr>
      </p:pic>
      <p:sp>
        <p:nvSpPr>
          <p:cNvPr id="2" name="Title 1"/>
          <p:cNvSpPr>
            <a:spLocks noGrp="1"/>
          </p:cNvSpPr>
          <p:nvPr>
            <p:ph type="title"/>
          </p:nvPr>
        </p:nvSpPr>
        <p:spPr/>
        <p:txBody>
          <a:bodyPr/>
          <a:lstStyle/>
          <a:p>
            <a:r>
              <a:rPr lang="en-US" dirty="0" smtClean="0"/>
              <a:t>Employee’s Payroll Check</a:t>
            </a:r>
            <a:endParaRPr lang="en-US" dirty="0"/>
          </a:p>
        </p:txBody>
      </p:sp>
      <p:sp>
        <p:nvSpPr>
          <p:cNvPr id="3" name="Slide Number Placeholder 2"/>
          <p:cNvSpPr>
            <a:spLocks noGrp="1"/>
          </p:cNvSpPr>
          <p:nvPr>
            <p:ph type="sldNum" sz="quarter" idx="12"/>
          </p:nvPr>
        </p:nvSpPr>
        <p:spPr/>
        <p:txBody>
          <a:bodyPr/>
          <a:lstStyle/>
          <a:p>
            <a:r>
              <a:rPr lang="en-US" dirty="0" smtClean="0"/>
              <a:t>SLIDE </a:t>
            </a:r>
            <a:fld id="{FCD2455E-EC1D-45EA-B6B2-90AB88848CFD}" type="slidenum">
              <a:rPr lang="en-US" smtClean="0"/>
              <a:pPr/>
              <a:t>40</a:t>
            </a:fld>
            <a:endParaRPr lang="en-US" dirty="0"/>
          </a:p>
        </p:txBody>
      </p:sp>
      <p:grpSp>
        <p:nvGrpSpPr>
          <p:cNvPr id="4" name="Group 12"/>
          <p:cNvGrpSpPr/>
          <p:nvPr/>
        </p:nvGrpSpPr>
        <p:grpSpPr>
          <a:xfrm>
            <a:off x="7879080" y="0"/>
            <a:ext cx="1188720" cy="381000"/>
            <a:chOff x="7879080" y="0"/>
            <a:chExt cx="1188720" cy="381000"/>
          </a:xfrm>
        </p:grpSpPr>
        <p:sp>
          <p:nvSpPr>
            <p:cNvPr id="9" name="Flowchart: Delay 8"/>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0" name="TextBox 9"/>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12-4</a:t>
              </a:r>
              <a:endParaRPr lang="en-US" sz="1200" dirty="0">
                <a:solidFill>
                  <a:schemeClr val="bg1"/>
                </a:solidFill>
              </a:endParaRPr>
            </a:p>
          </p:txBody>
        </p:sp>
      </p:grpSp>
      <p:sp>
        <p:nvSpPr>
          <p:cNvPr id="11" name="TextBox 10"/>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LO9</a:t>
            </a:r>
            <a:endParaRPr lang="en-US" dirty="0"/>
          </a:p>
        </p:txBody>
      </p:sp>
      <p:sp>
        <p:nvSpPr>
          <p:cNvPr id="18" name="Rectangle 17"/>
          <p:cNvSpPr/>
          <p:nvPr/>
        </p:nvSpPr>
        <p:spPr>
          <a:xfrm>
            <a:off x="4035552" y="2057400"/>
            <a:ext cx="1752600" cy="1219200"/>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7"/>
          <p:cNvSpPr>
            <a:spLocks noChangeArrowheads="1"/>
          </p:cNvSpPr>
          <p:nvPr/>
        </p:nvSpPr>
        <p:spPr bwMode="auto">
          <a:xfrm>
            <a:off x="3902202" y="2667000"/>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sz="1400" b="1" dirty="0" smtClean="0"/>
              <a:t>1</a:t>
            </a:r>
          </a:p>
        </p:txBody>
      </p:sp>
      <p:sp>
        <p:nvSpPr>
          <p:cNvPr id="19" name="Rectangle 18"/>
          <p:cNvSpPr/>
          <p:nvPr/>
        </p:nvSpPr>
        <p:spPr>
          <a:xfrm>
            <a:off x="4873752" y="3200400"/>
            <a:ext cx="914400" cy="274320"/>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p:cNvSpPr/>
          <p:nvPr/>
        </p:nvSpPr>
        <p:spPr>
          <a:xfrm>
            <a:off x="7510272" y="1981200"/>
            <a:ext cx="640080" cy="1005840"/>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8226552" y="1981200"/>
            <a:ext cx="640080" cy="1005840"/>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7"/>
          <p:cNvSpPr>
            <a:spLocks noChangeArrowheads="1"/>
          </p:cNvSpPr>
          <p:nvPr/>
        </p:nvSpPr>
        <p:spPr bwMode="auto">
          <a:xfrm>
            <a:off x="8759952" y="2240280"/>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sz="1400" b="1" dirty="0" smtClean="0"/>
              <a:t>4</a:t>
            </a:r>
          </a:p>
        </p:txBody>
      </p:sp>
      <p:sp>
        <p:nvSpPr>
          <p:cNvPr id="22" name="Rectangle 21"/>
          <p:cNvSpPr/>
          <p:nvPr/>
        </p:nvSpPr>
        <p:spPr>
          <a:xfrm>
            <a:off x="7493127" y="3064192"/>
            <a:ext cx="1371600" cy="365760"/>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7"/>
          <p:cNvSpPr>
            <a:spLocks noChangeArrowheads="1"/>
          </p:cNvSpPr>
          <p:nvPr/>
        </p:nvSpPr>
        <p:spPr bwMode="auto">
          <a:xfrm>
            <a:off x="7369302" y="3109912"/>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sz="1400" b="1" dirty="0" smtClean="0"/>
              <a:t>5</a:t>
            </a:r>
          </a:p>
        </p:txBody>
      </p:sp>
      <p:sp>
        <p:nvSpPr>
          <p:cNvPr id="14" name="Rectangle 7"/>
          <p:cNvSpPr>
            <a:spLocks noChangeArrowheads="1"/>
          </p:cNvSpPr>
          <p:nvPr/>
        </p:nvSpPr>
        <p:spPr bwMode="auto">
          <a:xfrm>
            <a:off x="7369302" y="2240280"/>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sz="1400" b="1" dirty="0" smtClean="0"/>
              <a:t>3</a:t>
            </a:r>
          </a:p>
        </p:txBody>
      </p:sp>
      <p:sp>
        <p:nvSpPr>
          <p:cNvPr id="23" name="Rectangle 22"/>
          <p:cNvSpPr/>
          <p:nvPr/>
        </p:nvSpPr>
        <p:spPr>
          <a:xfrm>
            <a:off x="3502152" y="4419600"/>
            <a:ext cx="3352800" cy="274320"/>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p:cNvSpPr/>
          <p:nvPr/>
        </p:nvSpPr>
        <p:spPr>
          <a:xfrm>
            <a:off x="6245352" y="4143375"/>
            <a:ext cx="2514600" cy="274320"/>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7"/>
          <p:cNvSpPr>
            <a:spLocks noChangeArrowheads="1"/>
          </p:cNvSpPr>
          <p:nvPr/>
        </p:nvSpPr>
        <p:spPr bwMode="auto">
          <a:xfrm>
            <a:off x="6397752" y="4278630"/>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sz="1400" b="1" dirty="0" smtClean="0"/>
              <a:t>6</a:t>
            </a:r>
          </a:p>
        </p:txBody>
      </p:sp>
      <p:sp>
        <p:nvSpPr>
          <p:cNvPr id="13" name="Rectangle 7"/>
          <p:cNvSpPr>
            <a:spLocks noChangeArrowheads="1"/>
          </p:cNvSpPr>
          <p:nvPr/>
        </p:nvSpPr>
        <p:spPr bwMode="auto">
          <a:xfrm>
            <a:off x="4721352" y="3200400"/>
            <a:ext cx="274320" cy="27432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sz="1400" b="1" dirty="0" smtClean="0"/>
              <a:t>2</a:t>
            </a:r>
          </a:p>
        </p:txBody>
      </p:sp>
      <p:sp>
        <p:nvSpPr>
          <p:cNvPr id="25" name="Rectangle 24"/>
          <p:cNvSpPr/>
          <p:nvPr/>
        </p:nvSpPr>
        <p:spPr>
          <a:xfrm>
            <a:off x="3352800" y="5749350"/>
            <a:ext cx="5486400" cy="584775"/>
          </a:xfrm>
          <a:prstGeom prst="rect">
            <a:avLst/>
          </a:prstGeom>
        </p:spPr>
        <p:txBody>
          <a:bodyPr wrap="square">
            <a:spAutoFit/>
          </a:bodyPr>
          <a:lstStyle/>
          <a:p>
            <a:pPr marL="228600" indent="-228600"/>
            <a:r>
              <a:rPr lang="en-US" sz="1600" b="1" dirty="0" smtClean="0">
                <a:solidFill>
                  <a:srgbClr val="FF0000"/>
                </a:solidFill>
              </a:rPr>
              <a:t>6.	</a:t>
            </a:r>
            <a:r>
              <a:rPr lang="en-US" sz="1600" dirty="0" smtClean="0"/>
              <a:t>Prepare each employee’s payroll check payable for the amount of net pay. </a:t>
            </a:r>
            <a:endParaRPr lang="en-US" sz="1600" dirty="0"/>
          </a:p>
        </p:txBody>
      </p:sp>
      <p:sp>
        <p:nvSpPr>
          <p:cNvPr id="26" name="Rectangle 25"/>
          <p:cNvSpPr/>
          <p:nvPr/>
        </p:nvSpPr>
        <p:spPr>
          <a:xfrm>
            <a:off x="228600" y="1588413"/>
            <a:ext cx="2971800" cy="830997"/>
          </a:xfrm>
          <a:prstGeom prst="rect">
            <a:avLst/>
          </a:prstGeom>
        </p:spPr>
        <p:txBody>
          <a:bodyPr wrap="square">
            <a:spAutoFit/>
          </a:bodyPr>
          <a:lstStyle/>
          <a:p>
            <a:pPr marL="228600" indent="-228600"/>
            <a:r>
              <a:rPr lang="en-US" sz="1600" b="1" dirty="0" smtClean="0">
                <a:solidFill>
                  <a:srgbClr val="FF0000"/>
                </a:solidFill>
              </a:rPr>
              <a:t>1.	</a:t>
            </a:r>
            <a:r>
              <a:rPr lang="en-US" sz="1600" dirty="0" smtClean="0"/>
              <a:t>Enter earnings information from the payroll register and the employee’s time card.</a:t>
            </a:r>
            <a:endParaRPr lang="en-US" sz="1600" dirty="0"/>
          </a:p>
        </p:txBody>
      </p:sp>
      <p:sp>
        <p:nvSpPr>
          <p:cNvPr id="27" name="Rectangle 26"/>
          <p:cNvSpPr/>
          <p:nvPr/>
        </p:nvSpPr>
        <p:spPr>
          <a:xfrm>
            <a:off x="228600" y="2324100"/>
            <a:ext cx="2971800" cy="830997"/>
          </a:xfrm>
          <a:prstGeom prst="rect">
            <a:avLst/>
          </a:prstGeom>
        </p:spPr>
        <p:txBody>
          <a:bodyPr wrap="square">
            <a:spAutoFit/>
          </a:bodyPr>
          <a:lstStyle/>
          <a:p>
            <a:pPr marL="228600" indent="-228600"/>
            <a:r>
              <a:rPr lang="en-US" sz="1600" b="1" dirty="0" smtClean="0">
                <a:solidFill>
                  <a:srgbClr val="FF0000"/>
                </a:solidFill>
              </a:rPr>
              <a:t>2.	</a:t>
            </a:r>
            <a:r>
              <a:rPr lang="en-US" sz="1600" dirty="0" smtClean="0"/>
              <a:t>Enter the YTD Total Earnings from the employee earnings record.</a:t>
            </a:r>
            <a:endParaRPr lang="en-US" sz="1600" dirty="0"/>
          </a:p>
        </p:txBody>
      </p:sp>
      <p:sp>
        <p:nvSpPr>
          <p:cNvPr id="28" name="Rectangle 27"/>
          <p:cNvSpPr/>
          <p:nvPr/>
        </p:nvSpPr>
        <p:spPr>
          <a:xfrm>
            <a:off x="228600" y="3062823"/>
            <a:ext cx="2971800" cy="830997"/>
          </a:xfrm>
          <a:prstGeom prst="rect">
            <a:avLst/>
          </a:prstGeom>
        </p:spPr>
        <p:txBody>
          <a:bodyPr wrap="square">
            <a:spAutoFit/>
          </a:bodyPr>
          <a:lstStyle/>
          <a:p>
            <a:pPr marL="228600" indent="-228600"/>
            <a:r>
              <a:rPr lang="en-US" sz="1600" b="1" dirty="0" smtClean="0">
                <a:solidFill>
                  <a:srgbClr val="FF0000"/>
                </a:solidFill>
              </a:rPr>
              <a:t>3.	</a:t>
            </a:r>
            <a:r>
              <a:rPr lang="en-US" sz="1600" dirty="0" smtClean="0"/>
              <a:t>Enter the employee’s current deductions from the payroll register and record the total. </a:t>
            </a:r>
          </a:p>
        </p:txBody>
      </p:sp>
      <p:sp>
        <p:nvSpPr>
          <p:cNvPr id="29" name="Rectangle 28"/>
          <p:cNvSpPr/>
          <p:nvPr/>
        </p:nvSpPr>
        <p:spPr>
          <a:xfrm>
            <a:off x="228600" y="3781961"/>
            <a:ext cx="2971800" cy="1323439"/>
          </a:xfrm>
          <a:prstGeom prst="rect">
            <a:avLst/>
          </a:prstGeom>
        </p:spPr>
        <p:txBody>
          <a:bodyPr wrap="square">
            <a:spAutoFit/>
          </a:bodyPr>
          <a:lstStyle/>
          <a:p>
            <a:pPr marL="228600" indent="-228600"/>
            <a:r>
              <a:rPr lang="en-US" sz="1600" b="1" dirty="0" smtClean="0">
                <a:solidFill>
                  <a:srgbClr val="FF0000"/>
                </a:solidFill>
              </a:rPr>
              <a:t>4.	</a:t>
            </a:r>
            <a:r>
              <a:rPr lang="en-US" sz="1600" dirty="0" smtClean="0"/>
              <a:t>Add each current deduction amount to the YTD amount reported on the employee’s prior check stub and record the total. </a:t>
            </a:r>
          </a:p>
        </p:txBody>
      </p:sp>
      <p:sp>
        <p:nvSpPr>
          <p:cNvPr id="30" name="Rectangle 29"/>
          <p:cNvSpPr/>
          <p:nvPr/>
        </p:nvSpPr>
        <p:spPr>
          <a:xfrm>
            <a:off x="228600" y="5009257"/>
            <a:ext cx="2971800" cy="1077218"/>
          </a:xfrm>
          <a:prstGeom prst="rect">
            <a:avLst/>
          </a:prstGeom>
        </p:spPr>
        <p:txBody>
          <a:bodyPr wrap="square">
            <a:spAutoFit/>
          </a:bodyPr>
          <a:lstStyle/>
          <a:p>
            <a:pPr marL="228600" indent="-228600"/>
            <a:r>
              <a:rPr lang="en-US" sz="1600" b="1" dirty="0" smtClean="0">
                <a:solidFill>
                  <a:srgbClr val="FF0000"/>
                </a:solidFill>
              </a:rPr>
              <a:t>5.	</a:t>
            </a:r>
            <a:r>
              <a:rPr lang="en-US" sz="1600" dirty="0" smtClean="0"/>
              <a:t>Total the Current and YTD deductions columns. Calculate and enter the amounts for Current and YTD net pay.</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par>
                          <p:cTn id="7" fill="hold">
                            <p:stCondLst>
                              <p:cond delay="0"/>
                            </p:stCondLst>
                            <p:childTnLst>
                              <p:par>
                                <p:cTn id="8" presetID="55" presetClass="entr" presetSubtype="0" fill="hold" grpId="0" nodeType="afterEffect">
                                  <p:stCondLst>
                                    <p:cond delay="0"/>
                                  </p:stCondLst>
                                  <p:iterate type="lt">
                                    <p:tmPct val="0"/>
                                  </p:iterate>
                                  <p:childTnLst>
                                    <p:set>
                                      <p:cBhvr>
                                        <p:cTn id="9" dur="1" fill="hold">
                                          <p:stCondLst>
                                            <p:cond delay="0"/>
                                          </p:stCondLst>
                                        </p:cTn>
                                        <p:tgtEl>
                                          <p:spTgt spid="12"/>
                                        </p:tgtEl>
                                        <p:attrNameLst>
                                          <p:attrName>style.visibility</p:attrName>
                                        </p:attrNameLst>
                                      </p:cBhvr>
                                      <p:to>
                                        <p:strVal val="visible"/>
                                      </p:to>
                                    </p:set>
                                    <p:anim calcmode="lin" valueType="num">
                                      <p:cBhvr>
                                        <p:cTn id="10" dur="500" fill="hold"/>
                                        <p:tgtEl>
                                          <p:spTgt spid="12"/>
                                        </p:tgtEl>
                                        <p:attrNameLst>
                                          <p:attrName>ppt_w</p:attrName>
                                        </p:attrNameLst>
                                      </p:cBhvr>
                                      <p:tavLst>
                                        <p:tav tm="0">
                                          <p:val>
                                            <p:strVal val="#ppt_w*0.70"/>
                                          </p:val>
                                        </p:tav>
                                        <p:tav tm="100000">
                                          <p:val>
                                            <p:strVal val="#ppt_w"/>
                                          </p:val>
                                        </p:tav>
                                      </p:tavLst>
                                    </p:anim>
                                    <p:anim calcmode="lin" valueType="num">
                                      <p:cBhvr>
                                        <p:cTn id="11" dur="500" fill="hold"/>
                                        <p:tgtEl>
                                          <p:spTgt spid="12"/>
                                        </p:tgtEl>
                                        <p:attrNameLst>
                                          <p:attrName>ppt_h</p:attrName>
                                        </p:attrNameLst>
                                      </p:cBhvr>
                                      <p:tavLst>
                                        <p:tav tm="0">
                                          <p:val>
                                            <p:strVal val="#ppt_h"/>
                                          </p:val>
                                        </p:tav>
                                        <p:tav tm="100000">
                                          <p:val>
                                            <p:strVal val="#ppt_h"/>
                                          </p:val>
                                        </p:tav>
                                      </p:tavLst>
                                    </p:anim>
                                    <p:animEffect transition="in" filter="fade">
                                      <p:cBhvr>
                                        <p:cTn id="12" dur="500"/>
                                        <p:tgtEl>
                                          <p:spTgt spid="12"/>
                                        </p:tgtEl>
                                      </p:cBhvr>
                                    </p:animEffect>
                                  </p:childTnLst>
                                </p:cTn>
                              </p:par>
                              <p:par>
                                <p:cTn id="13" presetID="20"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edge">
                                      <p:cBhvr>
                                        <p:cTn id="15" dur="500"/>
                                        <p:tgtEl>
                                          <p:spTgt spid="18"/>
                                        </p:tgtEl>
                                      </p:cBhvr>
                                    </p:animEffect>
                                  </p:childTnLst>
                                  <p:subTnLst>
                                    <p:set>
                                      <p:cBhvr override="childStyle">
                                        <p:cTn dur="1" fill="hold" display="0" masterRel="nextClick" afterEffect="1"/>
                                        <p:tgtEl>
                                          <p:spTgt spid="18"/>
                                        </p:tgtEl>
                                        <p:attrNameLst>
                                          <p:attrName>style.visibility</p:attrName>
                                        </p:attrNameLst>
                                      </p:cBhvr>
                                      <p:to>
                                        <p:strVal val="hidden"/>
                                      </p:to>
                                    </p:set>
                                  </p:sub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7"/>
                                        </p:tgtEl>
                                        <p:attrNameLst>
                                          <p:attrName>style.visibility</p:attrName>
                                        </p:attrNameLst>
                                      </p:cBhvr>
                                      <p:to>
                                        <p:strVal val="visible"/>
                                      </p:to>
                                    </p:set>
                                  </p:childTnLst>
                                </p:cTn>
                              </p:par>
                            </p:childTnLst>
                          </p:cTn>
                        </p:par>
                        <p:par>
                          <p:cTn id="20" fill="hold">
                            <p:stCondLst>
                              <p:cond delay="0"/>
                            </p:stCondLst>
                            <p:childTnLst>
                              <p:par>
                                <p:cTn id="21" presetID="55" presetClass="entr" presetSubtype="0" fill="hold" grpId="0" nodeType="afterEffect">
                                  <p:stCondLst>
                                    <p:cond delay="0"/>
                                  </p:stCondLst>
                                  <p:iterate type="lt">
                                    <p:tmPct val="0"/>
                                  </p:iterate>
                                  <p:childTnLst>
                                    <p:set>
                                      <p:cBhvr>
                                        <p:cTn id="22" dur="1" fill="hold">
                                          <p:stCondLst>
                                            <p:cond delay="0"/>
                                          </p:stCondLst>
                                        </p:cTn>
                                        <p:tgtEl>
                                          <p:spTgt spid="13"/>
                                        </p:tgtEl>
                                        <p:attrNameLst>
                                          <p:attrName>style.visibility</p:attrName>
                                        </p:attrNameLst>
                                      </p:cBhvr>
                                      <p:to>
                                        <p:strVal val="visible"/>
                                      </p:to>
                                    </p:set>
                                    <p:anim calcmode="lin" valueType="num">
                                      <p:cBhvr>
                                        <p:cTn id="23" dur="500" fill="hold"/>
                                        <p:tgtEl>
                                          <p:spTgt spid="13"/>
                                        </p:tgtEl>
                                        <p:attrNameLst>
                                          <p:attrName>ppt_w</p:attrName>
                                        </p:attrNameLst>
                                      </p:cBhvr>
                                      <p:tavLst>
                                        <p:tav tm="0">
                                          <p:val>
                                            <p:strVal val="#ppt_w*0.70"/>
                                          </p:val>
                                        </p:tav>
                                        <p:tav tm="100000">
                                          <p:val>
                                            <p:strVal val="#ppt_w"/>
                                          </p:val>
                                        </p:tav>
                                      </p:tavLst>
                                    </p:anim>
                                    <p:anim calcmode="lin" valueType="num">
                                      <p:cBhvr>
                                        <p:cTn id="24" dur="500" fill="hold"/>
                                        <p:tgtEl>
                                          <p:spTgt spid="13"/>
                                        </p:tgtEl>
                                        <p:attrNameLst>
                                          <p:attrName>ppt_h</p:attrName>
                                        </p:attrNameLst>
                                      </p:cBhvr>
                                      <p:tavLst>
                                        <p:tav tm="0">
                                          <p:val>
                                            <p:strVal val="#ppt_h"/>
                                          </p:val>
                                        </p:tav>
                                        <p:tav tm="100000">
                                          <p:val>
                                            <p:strVal val="#ppt_h"/>
                                          </p:val>
                                        </p:tav>
                                      </p:tavLst>
                                    </p:anim>
                                    <p:animEffect transition="in" filter="fade">
                                      <p:cBhvr>
                                        <p:cTn id="25" dur="500"/>
                                        <p:tgtEl>
                                          <p:spTgt spid="13"/>
                                        </p:tgtEl>
                                      </p:cBhvr>
                                    </p:animEffect>
                                  </p:childTnLst>
                                </p:cTn>
                              </p:par>
                              <p:par>
                                <p:cTn id="26" presetID="20" presetClass="entr" presetSubtype="0"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wedge">
                                      <p:cBhvr>
                                        <p:cTn id="28" dur="500"/>
                                        <p:tgtEl>
                                          <p:spTgt spid="19"/>
                                        </p:tgtEl>
                                      </p:cBhvr>
                                    </p:animEffect>
                                  </p:childTnLst>
                                  <p:subTnLst>
                                    <p:set>
                                      <p:cBhvr override="childStyle">
                                        <p:cTn dur="1" fill="hold" display="0" masterRel="nextClick" afterEffect="1"/>
                                        <p:tgtEl>
                                          <p:spTgt spid="19"/>
                                        </p:tgtEl>
                                        <p:attrNameLst>
                                          <p:attrName>style.visibility</p:attrName>
                                        </p:attrNameLst>
                                      </p:cBhvr>
                                      <p:to>
                                        <p:strVal val="hidden"/>
                                      </p:to>
                                    </p:set>
                                  </p:sub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childTnLst>
                          </p:cTn>
                        </p:par>
                        <p:par>
                          <p:cTn id="33" fill="hold">
                            <p:stCondLst>
                              <p:cond delay="0"/>
                            </p:stCondLst>
                            <p:childTnLst>
                              <p:par>
                                <p:cTn id="34" presetID="55" presetClass="entr" presetSubtype="0" fill="hold" grpId="0" nodeType="afterEffect">
                                  <p:stCondLst>
                                    <p:cond delay="0"/>
                                  </p:stCondLst>
                                  <p:iterate type="lt">
                                    <p:tmPct val="0"/>
                                  </p:iterate>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strVal val="#ppt_w*0.70"/>
                                          </p:val>
                                        </p:tav>
                                        <p:tav tm="100000">
                                          <p:val>
                                            <p:strVal val="#ppt_w"/>
                                          </p:val>
                                        </p:tav>
                                      </p:tavLst>
                                    </p:anim>
                                    <p:anim calcmode="lin" valueType="num">
                                      <p:cBhvr>
                                        <p:cTn id="37" dur="500" fill="hold"/>
                                        <p:tgtEl>
                                          <p:spTgt spid="14"/>
                                        </p:tgtEl>
                                        <p:attrNameLst>
                                          <p:attrName>ppt_h</p:attrName>
                                        </p:attrNameLst>
                                      </p:cBhvr>
                                      <p:tavLst>
                                        <p:tav tm="0">
                                          <p:val>
                                            <p:strVal val="#ppt_h"/>
                                          </p:val>
                                        </p:tav>
                                        <p:tav tm="100000">
                                          <p:val>
                                            <p:strVal val="#ppt_h"/>
                                          </p:val>
                                        </p:tav>
                                      </p:tavLst>
                                    </p:anim>
                                    <p:animEffect transition="in" filter="fade">
                                      <p:cBhvr>
                                        <p:cTn id="38" dur="500"/>
                                        <p:tgtEl>
                                          <p:spTgt spid="14"/>
                                        </p:tgtEl>
                                      </p:cBhvr>
                                    </p:animEffect>
                                  </p:childTnLst>
                                </p:cTn>
                              </p:par>
                              <p:par>
                                <p:cTn id="39" presetID="20" presetClass="entr" presetSubtype="0" fill="hold" grpId="0" nodeType="withEffect">
                                  <p:stCondLst>
                                    <p:cond delay="0"/>
                                  </p:stCondLst>
                                  <p:childTnLst>
                                    <p:set>
                                      <p:cBhvr>
                                        <p:cTn id="40" dur="1" fill="hold">
                                          <p:stCondLst>
                                            <p:cond delay="0"/>
                                          </p:stCondLst>
                                        </p:cTn>
                                        <p:tgtEl>
                                          <p:spTgt spid="20"/>
                                        </p:tgtEl>
                                        <p:attrNameLst>
                                          <p:attrName>style.visibility</p:attrName>
                                        </p:attrNameLst>
                                      </p:cBhvr>
                                      <p:to>
                                        <p:strVal val="visible"/>
                                      </p:to>
                                    </p:set>
                                    <p:animEffect transition="in" filter="wedge">
                                      <p:cBhvr>
                                        <p:cTn id="41" dur="500"/>
                                        <p:tgtEl>
                                          <p:spTgt spid="20"/>
                                        </p:tgtEl>
                                      </p:cBhvr>
                                    </p:animEffect>
                                  </p:childTnLst>
                                  <p:subTnLst>
                                    <p:set>
                                      <p:cBhvr override="childStyle">
                                        <p:cTn dur="1" fill="hold" display="0" masterRel="nextClick" afterEffect="1"/>
                                        <p:tgtEl>
                                          <p:spTgt spid="20"/>
                                        </p:tgtEl>
                                        <p:attrNameLst>
                                          <p:attrName>style.visibility</p:attrName>
                                        </p:attrNameLst>
                                      </p:cBhvr>
                                      <p:to>
                                        <p:strVal val="hidden"/>
                                      </p:to>
                                    </p:set>
                                  </p:sub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29"/>
                                        </p:tgtEl>
                                        <p:attrNameLst>
                                          <p:attrName>style.visibility</p:attrName>
                                        </p:attrNameLst>
                                      </p:cBhvr>
                                      <p:to>
                                        <p:strVal val="visible"/>
                                      </p:to>
                                    </p:set>
                                  </p:childTnLst>
                                </p:cTn>
                              </p:par>
                            </p:childTnLst>
                          </p:cTn>
                        </p:par>
                        <p:par>
                          <p:cTn id="46" fill="hold">
                            <p:stCondLst>
                              <p:cond delay="0"/>
                            </p:stCondLst>
                            <p:childTnLst>
                              <p:par>
                                <p:cTn id="47" presetID="55" presetClass="entr" presetSubtype="0" fill="hold" grpId="0" nodeType="afterEffect">
                                  <p:stCondLst>
                                    <p:cond delay="0"/>
                                  </p:stCondLst>
                                  <p:iterate type="lt">
                                    <p:tmPct val="0"/>
                                  </p:iterate>
                                  <p:childTnLst>
                                    <p:set>
                                      <p:cBhvr>
                                        <p:cTn id="48" dur="1" fill="hold">
                                          <p:stCondLst>
                                            <p:cond delay="0"/>
                                          </p:stCondLst>
                                        </p:cTn>
                                        <p:tgtEl>
                                          <p:spTgt spid="15"/>
                                        </p:tgtEl>
                                        <p:attrNameLst>
                                          <p:attrName>style.visibility</p:attrName>
                                        </p:attrNameLst>
                                      </p:cBhvr>
                                      <p:to>
                                        <p:strVal val="visible"/>
                                      </p:to>
                                    </p:set>
                                    <p:anim calcmode="lin" valueType="num">
                                      <p:cBhvr>
                                        <p:cTn id="49" dur="500" fill="hold"/>
                                        <p:tgtEl>
                                          <p:spTgt spid="15"/>
                                        </p:tgtEl>
                                        <p:attrNameLst>
                                          <p:attrName>ppt_w</p:attrName>
                                        </p:attrNameLst>
                                      </p:cBhvr>
                                      <p:tavLst>
                                        <p:tav tm="0">
                                          <p:val>
                                            <p:strVal val="#ppt_w*0.70"/>
                                          </p:val>
                                        </p:tav>
                                        <p:tav tm="100000">
                                          <p:val>
                                            <p:strVal val="#ppt_w"/>
                                          </p:val>
                                        </p:tav>
                                      </p:tavLst>
                                    </p:anim>
                                    <p:anim calcmode="lin" valueType="num">
                                      <p:cBhvr>
                                        <p:cTn id="50" dur="500" fill="hold"/>
                                        <p:tgtEl>
                                          <p:spTgt spid="15"/>
                                        </p:tgtEl>
                                        <p:attrNameLst>
                                          <p:attrName>ppt_h</p:attrName>
                                        </p:attrNameLst>
                                      </p:cBhvr>
                                      <p:tavLst>
                                        <p:tav tm="0">
                                          <p:val>
                                            <p:strVal val="#ppt_h"/>
                                          </p:val>
                                        </p:tav>
                                        <p:tav tm="100000">
                                          <p:val>
                                            <p:strVal val="#ppt_h"/>
                                          </p:val>
                                        </p:tav>
                                      </p:tavLst>
                                    </p:anim>
                                    <p:animEffect transition="in" filter="fade">
                                      <p:cBhvr>
                                        <p:cTn id="51" dur="500"/>
                                        <p:tgtEl>
                                          <p:spTgt spid="15"/>
                                        </p:tgtEl>
                                      </p:cBhvr>
                                    </p:animEffect>
                                  </p:childTnLst>
                                </p:cTn>
                              </p:par>
                              <p:par>
                                <p:cTn id="52" presetID="20" presetClass="entr" presetSubtype="0" fill="hold" grpId="0" nodeType="with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wedge">
                                      <p:cBhvr>
                                        <p:cTn id="54" dur="500"/>
                                        <p:tgtEl>
                                          <p:spTgt spid="21"/>
                                        </p:tgtEl>
                                      </p:cBhvr>
                                    </p:animEffect>
                                  </p:childTnLst>
                                  <p:subTnLst>
                                    <p:set>
                                      <p:cBhvr override="childStyle">
                                        <p:cTn dur="1" fill="hold" display="0" masterRel="nextClick" afterEffect="1"/>
                                        <p:tgtEl>
                                          <p:spTgt spid="21"/>
                                        </p:tgtEl>
                                        <p:attrNameLst>
                                          <p:attrName>style.visibility</p:attrName>
                                        </p:attrNameLst>
                                      </p:cBhvr>
                                      <p:to>
                                        <p:strVal val="hidden"/>
                                      </p:to>
                                    </p:set>
                                  </p:sub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0"/>
                                        </p:tgtEl>
                                        <p:attrNameLst>
                                          <p:attrName>style.visibility</p:attrName>
                                        </p:attrNameLst>
                                      </p:cBhvr>
                                      <p:to>
                                        <p:strVal val="visible"/>
                                      </p:to>
                                    </p:set>
                                  </p:childTnLst>
                                </p:cTn>
                              </p:par>
                            </p:childTnLst>
                          </p:cTn>
                        </p:par>
                        <p:par>
                          <p:cTn id="59" fill="hold">
                            <p:stCondLst>
                              <p:cond delay="0"/>
                            </p:stCondLst>
                            <p:childTnLst>
                              <p:par>
                                <p:cTn id="60" presetID="55" presetClass="entr" presetSubtype="0" fill="hold" grpId="0" nodeType="afterEffect">
                                  <p:stCondLst>
                                    <p:cond delay="0"/>
                                  </p:stCondLst>
                                  <p:iterate type="lt">
                                    <p:tmPct val="0"/>
                                  </p:iterate>
                                  <p:childTnLst>
                                    <p:set>
                                      <p:cBhvr>
                                        <p:cTn id="61" dur="1" fill="hold">
                                          <p:stCondLst>
                                            <p:cond delay="0"/>
                                          </p:stCondLst>
                                        </p:cTn>
                                        <p:tgtEl>
                                          <p:spTgt spid="16"/>
                                        </p:tgtEl>
                                        <p:attrNameLst>
                                          <p:attrName>style.visibility</p:attrName>
                                        </p:attrNameLst>
                                      </p:cBhvr>
                                      <p:to>
                                        <p:strVal val="visible"/>
                                      </p:to>
                                    </p:set>
                                    <p:anim calcmode="lin" valueType="num">
                                      <p:cBhvr>
                                        <p:cTn id="62" dur="500" fill="hold"/>
                                        <p:tgtEl>
                                          <p:spTgt spid="16"/>
                                        </p:tgtEl>
                                        <p:attrNameLst>
                                          <p:attrName>ppt_w</p:attrName>
                                        </p:attrNameLst>
                                      </p:cBhvr>
                                      <p:tavLst>
                                        <p:tav tm="0">
                                          <p:val>
                                            <p:strVal val="#ppt_w*0.70"/>
                                          </p:val>
                                        </p:tav>
                                        <p:tav tm="100000">
                                          <p:val>
                                            <p:strVal val="#ppt_w"/>
                                          </p:val>
                                        </p:tav>
                                      </p:tavLst>
                                    </p:anim>
                                    <p:anim calcmode="lin" valueType="num">
                                      <p:cBhvr>
                                        <p:cTn id="63" dur="500" fill="hold"/>
                                        <p:tgtEl>
                                          <p:spTgt spid="16"/>
                                        </p:tgtEl>
                                        <p:attrNameLst>
                                          <p:attrName>ppt_h</p:attrName>
                                        </p:attrNameLst>
                                      </p:cBhvr>
                                      <p:tavLst>
                                        <p:tav tm="0">
                                          <p:val>
                                            <p:strVal val="#ppt_h"/>
                                          </p:val>
                                        </p:tav>
                                        <p:tav tm="100000">
                                          <p:val>
                                            <p:strVal val="#ppt_h"/>
                                          </p:val>
                                        </p:tav>
                                      </p:tavLst>
                                    </p:anim>
                                    <p:animEffect transition="in" filter="fade">
                                      <p:cBhvr>
                                        <p:cTn id="64" dur="500"/>
                                        <p:tgtEl>
                                          <p:spTgt spid="16"/>
                                        </p:tgtEl>
                                      </p:cBhvr>
                                    </p:animEffect>
                                  </p:childTnLst>
                                </p:cTn>
                              </p:par>
                              <p:par>
                                <p:cTn id="65" presetID="20"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wedge">
                                      <p:cBhvr>
                                        <p:cTn id="67" dur="500"/>
                                        <p:tgtEl>
                                          <p:spTgt spid="22"/>
                                        </p:tgtEl>
                                      </p:cBhvr>
                                    </p:animEffect>
                                  </p:childTnLst>
                                  <p:subTnLst>
                                    <p:set>
                                      <p:cBhvr override="childStyle">
                                        <p:cTn dur="1" fill="hold" display="0" masterRel="nextClick" afterEffect="1"/>
                                        <p:tgtEl>
                                          <p:spTgt spid="22"/>
                                        </p:tgtEl>
                                        <p:attrNameLst>
                                          <p:attrName>style.visibility</p:attrName>
                                        </p:attrNameLst>
                                      </p:cBhvr>
                                      <p:to>
                                        <p:strVal val="hidden"/>
                                      </p:to>
                                    </p:set>
                                  </p:sub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25"/>
                                        </p:tgtEl>
                                        <p:attrNameLst>
                                          <p:attrName>style.visibility</p:attrName>
                                        </p:attrNameLst>
                                      </p:cBhvr>
                                      <p:to>
                                        <p:strVal val="visible"/>
                                      </p:to>
                                    </p:set>
                                  </p:childTnLst>
                                </p:cTn>
                              </p:par>
                            </p:childTnLst>
                          </p:cTn>
                        </p:par>
                        <p:par>
                          <p:cTn id="72" fill="hold">
                            <p:stCondLst>
                              <p:cond delay="0"/>
                            </p:stCondLst>
                            <p:childTnLst>
                              <p:par>
                                <p:cTn id="73" presetID="55" presetClass="entr" presetSubtype="0" fill="hold" grpId="0" nodeType="afterEffect">
                                  <p:stCondLst>
                                    <p:cond delay="0"/>
                                  </p:stCondLst>
                                  <p:iterate type="lt">
                                    <p:tmPct val="0"/>
                                  </p:iterate>
                                  <p:childTnLst>
                                    <p:set>
                                      <p:cBhvr>
                                        <p:cTn id="74" dur="1" fill="hold">
                                          <p:stCondLst>
                                            <p:cond delay="0"/>
                                          </p:stCondLst>
                                        </p:cTn>
                                        <p:tgtEl>
                                          <p:spTgt spid="17"/>
                                        </p:tgtEl>
                                        <p:attrNameLst>
                                          <p:attrName>style.visibility</p:attrName>
                                        </p:attrNameLst>
                                      </p:cBhvr>
                                      <p:to>
                                        <p:strVal val="visible"/>
                                      </p:to>
                                    </p:set>
                                    <p:anim calcmode="lin" valueType="num">
                                      <p:cBhvr>
                                        <p:cTn id="75" dur="500" fill="hold"/>
                                        <p:tgtEl>
                                          <p:spTgt spid="17"/>
                                        </p:tgtEl>
                                        <p:attrNameLst>
                                          <p:attrName>ppt_w</p:attrName>
                                        </p:attrNameLst>
                                      </p:cBhvr>
                                      <p:tavLst>
                                        <p:tav tm="0">
                                          <p:val>
                                            <p:strVal val="#ppt_w*0.70"/>
                                          </p:val>
                                        </p:tav>
                                        <p:tav tm="100000">
                                          <p:val>
                                            <p:strVal val="#ppt_w"/>
                                          </p:val>
                                        </p:tav>
                                      </p:tavLst>
                                    </p:anim>
                                    <p:anim calcmode="lin" valueType="num">
                                      <p:cBhvr>
                                        <p:cTn id="76" dur="500" fill="hold"/>
                                        <p:tgtEl>
                                          <p:spTgt spid="17"/>
                                        </p:tgtEl>
                                        <p:attrNameLst>
                                          <p:attrName>ppt_h</p:attrName>
                                        </p:attrNameLst>
                                      </p:cBhvr>
                                      <p:tavLst>
                                        <p:tav tm="0">
                                          <p:val>
                                            <p:strVal val="#ppt_h"/>
                                          </p:val>
                                        </p:tav>
                                        <p:tav tm="100000">
                                          <p:val>
                                            <p:strVal val="#ppt_h"/>
                                          </p:val>
                                        </p:tav>
                                      </p:tavLst>
                                    </p:anim>
                                    <p:animEffect transition="in" filter="fade">
                                      <p:cBhvr>
                                        <p:cTn id="77" dur="500"/>
                                        <p:tgtEl>
                                          <p:spTgt spid="17"/>
                                        </p:tgtEl>
                                      </p:cBhvr>
                                    </p:animEffect>
                                  </p:childTnLst>
                                </p:cTn>
                              </p:par>
                              <p:par>
                                <p:cTn id="78" presetID="20" presetClass="entr" presetSubtype="0" fill="hold" grpId="0" nodeType="withEffect">
                                  <p:stCondLst>
                                    <p:cond delay="0"/>
                                  </p:stCondLst>
                                  <p:childTnLst>
                                    <p:set>
                                      <p:cBhvr>
                                        <p:cTn id="79" dur="1" fill="hold">
                                          <p:stCondLst>
                                            <p:cond delay="0"/>
                                          </p:stCondLst>
                                        </p:cTn>
                                        <p:tgtEl>
                                          <p:spTgt spid="23"/>
                                        </p:tgtEl>
                                        <p:attrNameLst>
                                          <p:attrName>style.visibility</p:attrName>
                                        </p:attrNameLst>
                                      </p:cBhvr>
                                      <p:to>
                                        <p:strVal val="visible"/>
                                      </p:to>
                                    </p:set>
                                    <p:animEffect transition="in" filter="wedge">
                                      <p:cBhvr>
                                        <p:cTn id="80" dur="500"/>
                                        <p:tgtEl>
                                          <p:spTgt spid="23"/>
                                        </p:tgtEl>
                                      </p:cBhvr>
                                    </p:animEffect>
                                  </p:childTnLst>
                                </p:cTn>
                              </p:par>
                              <p:par>
                                <p:cTn id="81" presetID="20" presetClass="entr" presetSubtype="0" fill="hold" grpId="0" nodeType="withEffect">
                                  <p:stCondLst>
                                    <p:cond delay="0"/>
                                  </p:stCondLst>
                                  <p:childTnLst>
                                    <p:set>
                                      <p:cBhvr>
                                        <p:cTn id="82" dur="1" fill="hold">
                                          <p:stCondLst>
                                            <p:cond delay="0"/>
                                          </p:stCondLst>
                                        </p:cTn>
                                        <p:tgtEl>
                                          <p:spTgt spid="24"/>
                                        </p:tgtEl>
                                        <p:attrNameLst>
                                          <p:attrName>style.visibility</p:attrName>
                                        </p:attrNameLst>
                                      </p:cBhvr>
                                      <p:to>
                                        <p:strVal val="visible"/>
                                      </p:to>
                                    </p:set>
                                    <p:animEffect transition="in" filter="wedge">
                                      <p:cBhvr>
                                        <p:cTn id="8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P spid="19" grpId="0" animBg="1"/>
      <p:bldP spid="20" grpId="0" animBg="1"/>
      <p:bldP spid="21" grpId="0" animBg="1"/>
      <p:bldP spid="15" grpId="0" animBg="1"/>
      <p:bldP spid="22" grpId="0" animBg="1"/>
      <p:bldP spid="16" grpId="0" animBg="1"/>
      <p:bldP spid="14" grpId="0" animBg="1"/>
      <p:bldP spid="23" grpId="0" animBg="1"/>
      <p:bldP spid="24" grpId="0" animBg="1"/>
      <p:bldP spid="17" grpId="0" animBg="1"/>
      <p:bldP spid="13" grpId="0" animBg="1"/>
      <p:bldP spid="25" grpId="0"/>
      <p:bldP spid="26" grpId="0"/>
      <p:bldP spid="27" grpId="0"/>
      <p:bldP spid="28" grpId="0"/>
      <p:bldP spid="29" grpId="0"/>
      <p:bldP spid="3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Chapter 12_Page 366.jpg"/>
          <p:cNvPicPr>
            <a:picLocks noChangeAspect="1"/>
          </p:cNvPicPr>
          <p:nvPr/>
        </p:nvPicPr>
        <p:blipFill>
          <a:blip r:embed="rId2" cstate="print"/>
          <a:stretch>
            <a:fillRect/>
          </a:stretch>
        </p:blipFill>
        <p:spPr>
          <a:xfrm>
            <a:off x="3657600" y="2798983"/>
            <a:ext cx="4572000" cy="3525617"/>
          </a:xfrm>
          <a:prstGeom prst="rect">
            <a:avLst/>
          </a:prstGeom>
          <a:effectLst>
            <a:glow rad="63500">
              <a:schemeClr val="accent3">
                <a:satMod val="175000"/>
                <a:alpha val="40000"/>
              </a:schemeClr>
            </a:glow>
          </a:effectLst>
        </p:spPr>
      </p:pic>
      <p:sp>
        <p:nvSpPr>
          <p:cNvPr id="2" name="Title 1"/>
          <p:cNvSpPr>
            <a:spLocks noGrp="1"/>
          </p:cNvSpPr>
          <p:nvPr>
            <p:ph type="title"/>
          </p:nvPr>
        </p:nvSpPr>
        <p:spPr/>
        <p:txBody>
          <a:bodyPr/>
          <a:lstStyle/>
          <a:p>
            <a:r>
              <a:rPr lang="en-US" dirty="0" smtClean="0"/>
              <a:t>Electronic Funds Transfer</a:t>
            </a:r>
            <a:endParaRPr lang="en-US" dirty="0"/>
          </a:p>
        </p:txBody>
      </p:sp>
      <p:sp>
        <p:nvSpPr>
          <p:cNvPr id="11" name="Content Placeholder 10"/>
          <p:cNvSpPr>
            <a:spLocks noGrp="1"/>
          </p:cNvSpPr>
          <p:nvPr>
            <p:ph idx="1"/>
          </p:nvPr>
        </p:nvSpPr>
        <p:spPr/>
        <p:txBody>
          <a:bodyPr/>
          <a:lstStyle/>
          <a:p>
            <a:r>
              <a:rPr lang="en-US" dirty="0" smtClean="0"/>
              <a:t>The payment of an employee’s net pay using electronic funds transfer is called </a:t>
            </a:r>
            <a:r>
              <a:rPr lang="en-US" b="1" dirty="0" smtClean="0">
                <a:solidFill>
                  <a:srgbClr val="0070C0"/>
                </a:solidFill>
              </a:rPr>
              <a:t>direct deposit</a:t>
            </a:r>
            <a:r>
              <a:rPr lang="en-US" dirty="0" smtClean="0"/>
              <a:t>.</a:t>
            </a:r>
            <a:endParaRPr lang="en-US" dirty="0"/>
          </a:p>
        </p:txBody>
      </p:sp>
      <p:sp>
        <p:nvSpPr>
          <p:cNvPr id="3" name="Slide Number Placeholder 2"/>
          <p:cNvSpPr>
            <a:spLocks noGrp="1"/>
          </p:cNvSpPr>
          <p:nvPr>
            <p:ph type="sldNum" sz="quarter" idx="12"/>
          </p:nvPr>
        </p:nvSpPr>
        <p:spPr/>
        <p:txBody>
          <a:bodyPr/>
          <a:lstStyle/>
          <a:p>
            <a:r>
              <a:rPr lang="en-US" dirty="0" smtClean="0"/>
              <a:t>SLIDE </a:t>
            </a:r>
            <a:fld id="{FCD2455E-EC1D-45EA-B6B2-90AB88848CFD}" type="slidenum">
              <a:rPr lang="en-US" smtClean="0"/>
              <a:pPr/>
              <a:t>41</a:t>
            </a:fld>
            <a:endParaRPr lang="en-US" dirty="0"/>
          </a:p>
        </p:txBody>
      </p:sp>
      <p:grpSp>
        <p:nvGrpSpPr>
          <p:cNvPr id="4" name="Group 12"/>
          <p:cNvGrpSpPr/>
          <p:nvPr/>
        </p:nvGrpSpPr>
        <p:grpSpPr>
          <a:xfrm>
            <a:off x="7879080" y="0"/>
            <a:ext cx="1188720" cy="381000"/>
            <a:chOff x="7879080" y="0"/>
            <a:chExt cx="1188720" cy="381000"/>
          </a:xfrm>
        </p:grpSpPr>
        <p:sp>
          <p:nvSpPr>
            <p:cNvPr id="8" name="Flowchart: Delay 7"/>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9" name="TextBox 8"/>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12-4</a:t>
              </a:r>
              <a:endParaRPr lang="en-US" sz="1200" dirty="0">
                <a:solidFill>
                  <a:schemeClr val="bg1"/>
                </a:solidFill>
              </a:endParaRPr>
            </a:p>
          </p:txBody>
        </p:sp>
      </p:grpSp>
      <p:sp>
        <p:nvSpPr>
          <p:cNvPr id="10" name="TextBox 9"/>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LO9</a:t>
            </a:r>
            <a:endParaRPr lang="en-US" dirty="0"/>
          </a:p>
        </p:txBody>
      </p:sp>
    </p:spTree>
  </p:cSld>
  <p:clrMapOvr>
    <a:masterClrMapping/>
  </p:clrMapOvr>
  <p:transition>
    <p:wipe dir="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12-4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marR="0" indent="-457200">
              <a:lnSpc>
                <a:spcPct val="100000"/>
              </a:lnSpc>
              <a:spcBef>
                <a:spcPts val="0"/>
              </a:spcBef>
              <a:spcAft>
                <a:spcPts val="600"/>
              </a:spcAft>
              <a:buNone/>
            </a:pPr>
            <a:r>
              <a:rPr lang="en-US" sz="2800" b="1" dirty="0" smtClean="0">
                <a:solidFill>
                  <a:srgbClr val="FF0000"/>
                </a:solidFill>
                <a:ea typeface="Times New Roman"/>
                <a:cs typeface="MyriadPro-Regular"/>
              </a:rPr>
              <a:t>1.</a:t>
            </a:r>
            <a:r>
              <a:rPr lang="en-US" sz="2800" dirty="0" smtClean="0">
                <a:solidFill>
                  <a:srgbClr val="000000"/>
                </a:solidFill>
                <a:ea typeface="Times New Roman"/>
                <a:cs typeface="MyriadPro-Regular"/>
              </a:rPr>
              <a:t>	Why does ThreeGreen have a separate checking account for payroll checks?</a:t>
            </a:r>
            <a:endParaRPr lang="en-US" sz="2800" dirty="0" smtClean="0">
              <a:ea typeface="Calibri"/>
              <a:cs typeface="Times New Roman"/>
            </a:endParaRP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42</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2971800"/>
            <a:ext cx="7315200" cy="3154363"/>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marL="457200" indent="-457200">
              <a:spcBef>
                <a:spcPct val="20000"/>
              </a:spcBef>
              <a:buClr>
                <a:srgbClr val="FF0000"/>
              </a:buClr>
            </a:pPr>
            <a:r>
              <a:rPr lang="en-US" sz="2800" dirty="0" smtClean="0">
                <a:ea typeface="Times New Roman"/>
                <a:cs typeface="MyriadPro-Regular"/>
              </a:rPr>
              <a:t>1.	A</a:t>
            </a:r>
            <a:r>
              <a:rPr lang="en-US" sz="2800" dirty="0" smtClean="0">
                <a:solidFill>
                  <a:srgbClr val="000000"/>
                </a:solidFill>
                <a:ea typeface="Times New Roman"/>
                <a:cs typeface="MyriadPro-Regular"/>
              </a:rPr>
              <a:t> separate checking account is used t</a:t>
            </a:r>
            <a:r>
              <a:rPr lang="en-US" sz="2800" dirty="0" smtClean="0">
                <a:ea typeface="Times New Roman"/>
                <a:cs typeface="MyriadPro-Regular"/>
              </a:rPr>
              <a:t>o help protect and control payroll payments.</a:t>
            </a:r>
          </a:p>
          <a:p>
            <a:pPr marL="457200" indent="-457200">
              <a:spcBef>
                <a:spcPct val="20000"/>
              </a:spcBef>
              <a:buClr>
                <a:srgbClr val="FF0000"/>
              </a:buClr>
            </a:pPr>
            <a:r>
              <a:rPr lang="en-US" sz="2800" dirty="0" smtClean="0">
                <a:ea typeface="Times New Roman"/>
                <a:cs typeface="MyriadPro-Regular"/>
              </a:rPr>
              <a:t>2.	Payroll checks require space to record earnings and deduction information.</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12-4</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12-4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marR="0" indent="-457200">
              <a:lnSpc>
                <a:spcPct val="100000"/>
              </a:lnSpc>
              <a:spcBef>
                <a:spcPts val="0"/>
              </a:spcBef>
              <a:spcAft>
                <a:spcPts val="600"/>
              </a:spcAft>
              <a:buNone/>
            </a:pPr>
            <a:r>
              <a:rPr lang="en-US" sz="2800" b="1" dirty="0" smtClean="0">
                <a:solidFill>
                  <a:srgbClr val="FF0000"/>
                </a:solidFill>
                <a:ea typeface="Times New Roman"/>
                <a:cs typeface="MyriadPro-Regular"/>
              </a:rPr>
              <a:t>2.</a:t>
            </a:r>
            <a:r>
              <a:rPr lang="en-US" sz="2800" dirty="0" smtClean="0">
                <a:solidFill>
                  <a:srgbClr val="000000"/>
                </a:solidFill>
                <a:ea typeface="Times New Roman"/>
                <a:cs typeface="MyriadPro-Regular"/>
              </a:rPr>
              <a:t>	What is the source of the information that is recorded on each employee’s payroll check voucher?</a:t>
            </a:r>
            <a:endParaRPr lang="en-US" sz="2800" dirty="0">
              <a:solidFill>
                <a:schemeClr val="accent1"/>
              </a:solidFill>
              <a:ea typeface="Times New Roman"/>
              <a:cs typeface="MyriadPro-Regular"/>
            </a:endParaRP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43</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3429000"/>
            <a:ext cx="7315200" cy="2697163"/>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2800" dirty="0" smtClean="0">
                <a:ea typeface="Times New Roman"/>
                <a:cs typeface="MyriadPro-Regular"/>
              </a:rPr>
              <a:t>The payroll register, employee earnings record, and prior pay period paycheck stub</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12-4</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12-4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marR="0" indent="-457200">
              <a:lnSpc>
                <a:spcPct val="100000"/>
              </a:lnSpc>
              <a:spcBef>
                <a:spcPts val="0"/>
              </a:spcBef>
              <a:spcAft>
                <a:spcPts val="600"/>
              </a:spcAft>
              <a:buNone/>
            </a:pPr>
            <a:r>
              <a:rPr lang="en-US" sz="2800" b="1" dirty="0" smtClean="0">
                <a:solidFill>
                  <a:srgbClr val="FF0000"/>
                </a:solidFill>
                <a:ea typeface="Times New Roman"/>
                <a:cs typeface="MyriadPro-Regular"/>
              </a:rPr>
              <a:t>3.</a:t>
            </a:r>
            <a:r>
              <a:rPr lang="en-US" sz="2800" dirty="0" smtClean="0">
                <a:solidFill>
                  <a:srgbClr val="000000"/>
                </a:solidFill>
                <a:ea typeface="Times New Roman"/>
                <a:cs typeface="MyriadPro-Regular"/>
              </a:rPr>
              <a:t>	How do payroll procedures differ for employees who request direct deposit of their pay?</a:t>
            </a: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44</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2895600"/>
            <a:ext cx="7315200" cy="3230563"/>
          </a:xfrm>
          <a:prstGeom prst="rect">
            <a:avLst/>
          </a:prstGeom>
          <a:solidFill>
            <a:schemeClr val="bg2"/>
          </a:solidFill>
        </p:spPr>
        <p:txBody>
          <a:bodyPr vert="horz" lIns="91440" tIns="45720" rIns="91440" bIns="45720" rtlCol="0">
            <a:normAutofit fontScale="92500" lnSpcReduction="10000"/>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marR="0">
              <a:lnSpc>
                <a:spcPct val="100000"/>
              </a:lnSpc>
              <a:spcBef>
                <a:spcPts val="0"/>
              </a:spcBef>
              <a:spcAft>
                <a:spcPts val="600"/>
              </a:spcAft>
              <a:buNone/>
            </a:pPr>
            <a:r>
              <a:rPr lang="en-US" sz="3000" dirty="0" smtClean="0">
                <a:ea typeface="Times New Roman"/>
                <a:cs typeface="MyriadPro-Regular"/>
              </a:rPr>
              <a:t>Each employee’s net pay is deposited to his or her bank account. Individual checks are not written and do not have to be distributed. However, each direct deposit employee will receive a printed or electronic statement of earnings and deductions that supports the amount deposited.</a:t>
            </a:r>
            <a:endParaRPr lang="en-US" sz="3000" dirty="0" smtClean="0"/>
          </a:p>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endParaRPr kumimoji="0" lang="en-US" sz="3200" b="0" i="0" u="none" strike="noStrike" kern="1200" cap="none" spc="0" normalizeH="0" baseline="0" noProof="0" dirty="0">
              <a:ln>
                <a:noFill/>
              </a:ln>
              <a:solidFill>
                <a:schemeClr val="tx1"/>
              </a:solidFill>
              <a:effectLst/>
              <a:uLnTx/>
              <a:uFillTx/>
              <a:latin typeface="+mn-lt"/>
              <a:ea typeface="+mn-ea"/>
              <a:cs typeface="+mn-cs"/>
            </a:endParaRPr>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12-4</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Work Together 12-4</a:t>
            </a:r>
            <a:br>
              <a:rPr lang="en-US" dirty="0" smtClean="0"/>
            </a:br>
            <a:r>
              <a:rPr lang="en-US" dirty="0" smtClean="0"/>
              <a:t>On You Own 12-4</a:t>
            </a:r>
            <a:endParaRPr lang="en-US" dirty="0"/>
          </a:p>
        </p:txBody>
      </p:sp>
      <p:sp>
        <p:nvSpPr>
          <p:cNvPr id="3" name="Content Placeholder 2"/>
          <p:cNvSpPr>
            <a:spLocks noGrp="1"/>
          </p:cNvSpPr>
          <p:nvPr>
            <p:ph sz="half" idx="1"/>
          </p:nvPr>
        </p:nvSpPr>
        <p:spPr/>
        <p:txBody>
          <a:bodyPr/>
          <a:lstStyle/>
          <a:p>
            <a:r>
              <a:rPr lang="en-US" dirty="0" smtClean="0"/>
              <a:t>Work Together</a:t>
            </a:r>
          </a:p>
          <a:p>
            <a:pPr lvl="1"/>
            <a:r>
              <a:rPr lang="en-US" dirty="0" smtClean="0"/>
              <a:t>12-3 &amp; 12-4 (Excel)</a:t>
            </a:r>
          </a:p>
          <a:p>
            <a:pPr lvl="1"/>
            <a:r>
              <a:rPr lang="en-US" dirty="0" smtClean="0"/>
              <a:t>Modeled</a:t>
            </a:r>
          </a:p>
          <a:p>
            <a:pPr lvl="1"/>
            <a:endParaRPr lang="en-US" dirty="0" smtClean="0"/>
          </a:p>
          <a:p>
            <a:pPr lvl="1"/>
            <a:r>
              <a:rPr lang="en-US" dirty="0" smtClean="0"/>
              <a:t>Page 368</a:t>
            </a:r>
          </a:p>
          <a:p>
            <a:pPr lvl="1"/>
            <a:endParaRPr lang="en-US" dirty="0" smtClean="0"/>
          </a:p>
          <a:p>
            <a:pPr lvl="1"/>
            <a:r>
              <a:rPr lang="en-US" dirty="0" smtClean="0"/>
              <a:t>Continued from 12-3</a:t>
            </a:r>
          </a:p>
          <a:p>
            <a:pPr lvl="1"/>
            <a:r>
              <a:rPr lang="en-US" dirty="0" smtClean="0"/>
              <a:t>3 Pages Printed Out</a:t>
            </a:r>
          </a:p>
          <a:p>
            <a:pPr lvl="1"/>
            <a:r>
              <a:rPr lang="en-US" dirty="0" smtClean="0"/>
              <a:t>Print/Complete </a:t>
            </a:r>
          </a:p>
        </p:txBody>
      </p:sp>
      <p:sp>
        <p:nvSpPr>
          <p:cNvPr id="4" name="Content Placeholder 3"/>
          <p:cNvSpPr>
            <a:spLocks noGrp="1"/>
          </p:cNvSpPr>
          <p:nvPr>
            <p:ph sz="half" idx="2"/>
          </p:nvPr>
        </p:nvSpPr>
        <p:spPr/>
        <p:txBody>
          <a:bodyPr/>
          <a:lstStyle/>
          <a:p>
            <a:r>
              <a:rPr lang="en-US" dirty="0" smtClean="0"/>
              <a:t>On Your Own</a:t>
            </a:r>
          </a:p>
          <a:p>
            <a:pPr lvl="1"/>
            <a:r>
              <a:rPr lang="en-US" dirty="0" smtClean="0"/>
              <a:t>12-3 &amp; 12-4 (Excel)</a:t>
            </a:r>
          </a:p>
          <a:p>
            <a:pPr lvl="1"/>
            <a:r>
              <a:rPr lang="en-US" dirty="0" smtClean="0"/>
              <a:t>Complete</a:t>
            </a:r>
          </a:p>
          <a:p>
            <a:pPr lvl="1"/>
            <a:endParaRPr lang="en-US" dirty="0" smtClean="0"/>
          </a:p>
          <a:p>
            <a:pPr lvl="1"/>
            <a:r>
              <a:rPr lang="en-US" dirty="0" smtClean="0"/>
              <a:t>Page 368</a:t>
            </a:r>
          </a:p>
          <a:p>
            <a:pPr lvl="1"/>
            <a:endParaRPr lang="en-US" dirty="0" smtClean="0"/>
          </a:p>
          <a:p>
            <a:pPr lvl="1"/>
            <a:r>
              <a:rPr lang="en-US" dirty="0" smtClean="0"/>
              <a:t>Continued from 12-3</a:t>
            </a:r>
          </a:p>
          <a:p>
            <a:pPr lvl="1"/>
            <a:r>
              <a:rPr lang="en-US" dirty="0" smtClean="0"/>
              <a:t>3 Pages Printed Out</a:t>
            </a:r>
          </a:p>
          <a:p>
            <a:pPr lvl="1"/>
            <a:r>
              <a:rPr lang="en-US" dirty="0" smtClean="0"/>
              <a:t>Print/Complete</a:t>
            </a:r>
          </a:p>
          <a:p>
            <a:pPr lvl="1"/>
            <a:endParaRPr lang="en-US" dirty="0" smtClean="0"/>
          </a:p>
        </p:txBody>
      </p:sp>
      <p:sp>
        <p:nvSpPr>
          <p:cNvPr id="5" name="Slide Number Placeholder 4"/>
          <p:cNvSpPr>
            <a:spLocks noGrp="1"/>
          </p:cNvSpPr>
          <p:nvPr>
            <p:ph type="sldNum" sz="quarter" idx="12"/>
          </p:nvPr>
        </p:nvSpPr>
        <p:spPr/>
        <p:txBody>
          <a:bodyPr/>
          <a:lstStyle/>
          <a:p>
            <a:r>
              <a:rPr lang="en-US" smtClean="0"/>
              <a:t>SLIDE </a:t>
            </a:r>
            <a:fld id="{FCD2455E-EC1D-45EA-B6B2-90AB88848CFD}" type="slidenum">
              <a:rPr lang="en-US" smtClean="0"/>
              <a:pPr/>
              <a:t>45</a:t>
            </a:fld>
            <a:endParaRPr lang="en-US" dirty="0"/>
          </a:p>
        </p:txBody>
      </p:sp>
    </p:spTree>
  </p:cSld>
  <p:clrMapOvr>
    <a:masterClrMapping/>
  </p:clrMapOvr>
  <p:transition>
    <p:wipe dir="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Problems</a:t>
            </a:r>
            <a:endParaRPr lang="en-US" dirty="0"/>
          </a:p>
        </p:txBody>
      </p:sp>
      <p:sp>
        <p:nvSpPr>
          <p:cNvPr id="3" name="Content Placeholder 2"/>
          <p:cNvSpPr>
            <a:spLocks noGrp="1"/>
          </p:cNvSpPr>
          <p:nvPr>
            <p:ph idx="1"/>
          </p:nvPr>
        </p:nvSpPr>
        <p:spPr/>
        <p:txBody>
          <a:bodyPr>
            <a:normAutofit/>
          </a:bodyPr>
          <a:lstStyle/>
          <a:p>
            <a:r>
              <a:rPr lang="en-US" dirty="0" smtClean="0"/>
              <a:t>12-1 Application Problem</a:t>
            </a:r>
          </a:p>
          <a:p>
            <a:pPr lvl="1"/>
            <a:r>
              <a:rPr lang="en-US" dirty="0" smtClean="0"/>
              <a:t>Excel</a:t>
            </a:r>
          </a:p>
          <a:p>
            <a:pPr lvl="1"/>
            <a:endParaRPr lang="en-US" dirty="0" smtClean="0"/>
          </a:p>
          <a:p>
            <a:r>
              <a:rPr lang="en-US" dirty="0" smtClean="0"/>
              <a:t>12-2 </a:t>
            </a:r>
            <a:r>
              <a:rPr lang="en-US" dirty="0"/>
              <a:t>Application Problem</a:t>
            </a:r>
          </a:p>
          <a:p>
            <a:pPr lvl="1"/>
            <a:r>
              <a:rPr lang="en-US" dirty="0" smtClean="0"/>
              <a:t>Excel</a:t>
            </a:r>
          </a:p>
          <a:p>
            <a:pPr lvl="1"/>
            <a:endParaRPr lang="en-US" dirty="0" smtClean="0"/>
          </a:p>
          <a:p>
            <a:r>
              <a:rPr lang="en-US" dirty="0" smtClean="0"/>
              <a:t>12-3 </a:t>
            </a:r>
            <a:r>
              <a:rPr lang="en-US" dirty="0"/>
              <a:t>Application Problem</a:t>
            </a:r>
          </a:p>
          <a:p>
            <a:pPr lvl="1"/>
            <a:r>
              <a:rPr lang="en-US" dirty="0" smtClean="0"/>
              <a:t>Self Correcting Excel</a:t>
            </a:r>
          </a:p>
          <a:p>
            <a:endParaRPr lang="en-US" dirty="0" smtClean="0"/>
          </a:p>
          <a:p>
            <a:pPr lvl="1"/>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r>
              <a:rPr lang="en-US" smtClean="0"/>
              <a:t>SLIDE </a:t>
            </a:r>
            <a:fld id="{FCD2455E-EC1D-45EA-B6B2-90AB88848CFD}" type="slidenum">
              <a:rPr lang="en-US" smtClean="0"/>
              <a:pPr/>
              <a:t>46</a:t>
            </a:fld>
            <a:endParaRPr lang="en-US" dirty="0"/>
          </a:p>
        </p:txBody>
      </p:sp>
    </p:spTree>
  </p:cSld>
  <p:clrMapOvr>
    <a:masterClrMapping/>
  </p:clrMapOvr>
  <p:transition>
    <p:wipe dir="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Problems</a:t>
            </a:r>
            <a:endParaRPr lang="en-US" dirty="0"/>
          </a:p>
        </p:txBody>
      </p:sp>
      <p:sp>
        <p:nvSpPr>
          <p:cNvPr id="3" name="Content Placeholder 2"/>
          <p:cNvSpPr>
            <a:spLocks noGrp="1"/>
          </p:cNvSpPr>
          <p:nvPr>
            <p:ph idx="1"/>
          </p:nvPr>
        </p:nvSpPr>
        <p:spPr/>
        <p:txBody>
          <a:bodyPr>
            <a:normAutofit/>
          </a:bodyPr>
          <a:lstStyle/>
          <a:p>
            <a:r>
              <a:rPr lang="en-US" dirty="0"/>
              <a:t>12-4 Application Problem</a:t>
            </a:r>
          </a:p>
          <a:p>
            <a:pPr lvl="1"/>
            <a:r>
              <a:rPr lang="en-US" dirty="0" smtClean="0"/>
              <a:t>Excel (Print/Complete)</a:t>
            </a:r>
          </a:p>
          <a:p>
            <a:pPr lvl="1"/>
            <a:r>
              <a:rPr lang="en-US" dirty="0" smtClean="0"/>
              <a:t>3 Pages Printed Out</a:t>
            </a:r>
          </a:p>
          <a:p>
            <a:endParaRPr lang="en-US" dirty="0"/>
          </a:p>
          <a:p>
            <a:r>
              <a:rPr lang="en-US" dirty="0" smtClean="0"/>
              <a:t>12 Mastery Problem</a:t>
            </a:r>
            <a:endParaRPr lang="en-US" dirty="0"/>
          </a:p>
          <a:p>
            <a:pPr lvl="1"/>
            <a:r>
              <a:rPr lang="en-US" dirty="0" smtClean="0"/>
              <a:t>Self Correcting Excel</a:t>
            </a:r>
          </a:p>
          <a:p>
            <a:endParaRPr lang="en-US" dirty="0" smtClean="0"/>
          </a:p>
          <a:p>
            <a:endParaRPr lang="en-US" dirty="0" smtClean="0"/>
          </a:p>
          <a:p>
            <a:pPr lvl="1">
              <a:buNone/>
            </a:pP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r>
              <a:rPr lang="en-US" smtClean="0"/>
              <a:t>SLIDE </a:t>
            </a:r>
            <a:fld id="{FCD2455E-EC1D-45EA-B6B2-90AB88848CFD}" type="slidenum">
              <a:rPr lang="en-US" smtClean="0"/>
              <a:pPr/>
              <a:t>47</a:t>
            </a:fld>
            <a:endParaRPr lang="en-US" dirty="0"/>
          </a:p>
        </p:txBody>
      </p:sp>
    </p:spTree>
  </p:cSld>
  <p:clrMapOvr>
    <a:masterClrMapping/>
  </p:clrMapOvr>
  <p:transition>
    <p:wipe dir="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 12 Assessment</a:t>
            </a:r>
            <a:endParaRPr lang="en-US" dirty="0"/>
          </a:p>
        </p:txBody>
      </p:sp>
      <p:sp>
        <p:nvSpPr>
          <p:cNvPr id="3" name="Content Placeholder 2"/>
          <p:cNvSpPr>
            <a:spLocks noGrp="1"/>
          </p:cNvSpPr>
          <p:nvPr>
            <p:ph idx="1"/>
          </p:nvPr>
        </p:nvSpPr>
        <p:spPr/>
        <p:txBody>
          <a:bodyPr/>
          <a:lstStyle/>
          <a:p>
            <a:r>
              <a:rPr lang="en-US" dirty="0"/>
              <a:t>Unit </a:t>
            </a:r>
            <a:r>
              <a:rPr lang="en-US" dirty="0" smtClean="0"/>
              <a:t>12 </a:t>
            </a:r>
            <a:r>
              <a:rPr lang="en-US" dirty="0"/>
              <a:t>Review (</a:t>
            </a:r>
            <a:r>
              <a:rPr lang="en-US" dirty="0" err="1"/>
              <a:t>ExamView</a:t>
            </a:r>
            <a:r>
              <a:rPr lang="en-US" dirty="0"/>
              <a:t>)	</a:t>
            </a:r>
          </a:p>
          <a:p>
            <a:pPr lvl="1"/>
            <a:r>
              <a:rPr lang="en-US" dirty="0" smtClean="0"/>
              <a:t>90 % or Greater </a:t>
            </a:r>
          </a:p>
          <a:p>
            <a:pPr lvl="2"/>
            <a:r>
              <a:rPr lang="en-US" dirty="0" smtClean="0"/>
              <a:t>5 Point Bonus on Unit 1 Concept Quiz (20% Bonus)</a:t>
            </a:r>
          </a:p>
          <a:p>
            <a:r>
              <a:rPr lang="en-US" dirty="0"/>
              <a:t>Unit </a:t>
            </a:r>
            <a:r>
              <a:rPr lang="en-US" dirty="0" smtClean="0"/>
              <a:t>12 </a:t>
            </a:r>
            <a:r>
              <a:rPr lang="en-US" dirty="0"/>
              <a:t>Part 1 Quiz (</a:t>
            </a:r>
            <a:r>
              <a:rPr lang="en-US" dirty="0" err="1"/>
              <a:t>ExamView</a:t>
            </a:r>
            <a:r>
              <a:rPr lang="en-US" dirty="0"/>
              <a:t>)</a:t>
            </a:r>
          </a:p>
          <a:p>
            <a:pPr lvl="2"/>
            <a:r>
              <a:rPr lang="en-US" dirty="0" smtClean="0"/>
              <a:t>Concepts – 25 Questions (25 Points)</a:t>
            </a:r>
          </a:p>
          <a:p>
            <a:r>
              <a:rPr lang="en-US" dirty="0"/>
              <a:t>Unit </a:t>
            </a:r>
            <a:r>
              <a:rPr lang="en-US" dirty="0" smtClean="0"/>
              <a:t>12 </a:t>
            </a:r>
            <a:r>
              <a:rPr lang="en-US" dirty="0"/>
              <a:t>Part 2 Quiz (Excel)</a:t>
            </a:r>
          </a:p>
          <a:p>
            <a:pPr lvl="2"/>
            <a:r>
              <a:rPr lang="en-US" dirty="0" smtClean="0"/>
              <a:t>Skills (30 Points)</a:t>
            </a:r>
          </a:p>
          <a:p>
            <a:endParaRPr lang="en-US" dirty="0"/>
          </a:p>
        </p:txBody>
      </p:sp>
      <p:sp>
        <p:nvSpPr>
          <p:cNvPr id="4" name="Slide Number Placeholder 3"/>
          <p:cNvSpPr>
            <a:spLocks noGrp="1"/>
          </p:cNvSpPr>
          <p:nvPr>
            <p:ph type="sldNum" sz="quarter" idx="12"/>
          </p:nvPr>
        </p:nvSpPr>
        <p:spPr/>
        <p:txBody>
          <a:bodyPr/>
          <a:lstStyle/>
          <a:p>
            <a:r>
              <a:rPr lang="en-US" smtClean="0"/>
              <a:t>SLIDE </a:t>
            </a:r>
            <a:fld id="{FCD2455E-EC1D-45EA-B6B2-90AB88848CFD}" type="slidenum">
              <a:rPr lang="en-US" smtClean="0"/>
              <a:pPr/>
              <a:t>48</a:t>
            </a:fld>
            <a:endParaRPr lang="en-US" dirty="0"/>
          </a:p>
        </p:txBody>
      </p:sp>
    </p:spTree>
  </p:cSld>
  <p:clrMapOvr>
    <a:masterClrMapping/>
  </p:clrMapOvr>
  <p:transition>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Calculating Employee Hours Worked</a:t>
            </a:r>
            <a:endParaRPr lang="en-US" dirty="0"/>
          </a:p>
        </p:txBody>
      </p:sp>
      <p:sp>
        <p:nvSpPr>
          <p:cNvPr id="16" name="Content Placeholder 15"/>
          <p:cNvSpPr>
            <a:spLocks noGrp="1"/>
          </p:cNvSpPr>
          <p:nvPr>
            <p:ph idx="1"/>
          </p:nvPr>
        </p:nvSpPr>
        <p:spPr/>
        <p:txBody>
          <a:bodyPr/>
          <a:lstStyle/>
          <a:p>
            <a:r>
              <a:rPr lang="en-US" dirty="0" smtClean="0"/>
              <a:t>A </a:t>
            </a:r>
            <a:r>
              <a:rPr lang="en-US" b="1" dirty="0" smtClean="0">
                <a:solidFill>
                  <a:srgbClr val="0070C0"/>
                </a:solidFill>
              </a:rPr>
              <a:t>time clock </a:t>
            </a:r>
            <a:r>
              <a:rPr lang="en-US" dirty="0" smtClean="0"/>
              <a:t>is a device used to record the dates and times of each employee’s arrivals and departures.</a:t>
            </a:r>
          </a:p>
          <a:p>
            <a:endParaRPr lang="en-US" dirty="0"/>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5</a:t>
            </a:fld>
            <a:endParaRPr lang="en-US" dirty="0"/>
          </a:p>
        </p:txBody>
      </p:sp>
      <p:sp>
        <p:nvSpPr>
          <p:cNvPr id="8" name="TextBox 7"/>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LO1</a:t>
            </a:r>
            <a:endParaRPr lang="en-US" dirty="0"/>
          </a:p>
        </p:txBody>
      </p:sp>
      <p:grpSp>
        <p:nvGrpSpPr>
          <p:cNvPr id="9"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2" name="TextBox 11"/>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12-1</a:t>
              </a:r>
              <a:endParaRPr lang="en-US" sz="1200" dirty="0">
                <a:solidFill>
                  <a:schemeClr val="bg1"/>
                </a:solidFill>
              </a:endParaRPr>
            </a:p>
          </p:txBody>
        </p:sp>
      </p:grpSp>
    </p:spTree>
  </p:cSld>
  <p:clrMapOvr>
    <a:masterClrMapping/>
  </p:clrMapOvr>
  <p:transition>
    <p:wipe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Chapter 12_Page 347.jpg"/>
          <p:cNvPicPr>
            <a:picLocks noChangeAspect="1"/>
          </p:cNvPicPr>
          <p:nvPr/>
        </p:nvPicPr>
        <p:blipFill>
          <a:blip r:embed="rId2" cstate="print"/>
          <a:stretch>
            <a:fillRect/>
          </a:stretch>
        </p:blipFill>
        <p:spPr>
          <a:xfrm>
            <a:off x="457200" y="1676400"/>
            <a:ext cx="3749524" cy="4572000"/>
          </a:xfrm>
          <a:prstGeom prst="rect">
            <a:avLst/>
          </a:prstGeom>
        </p:spPr>
      </p:pic>
      <p:sp>
        <p:nvSpPr>
          <p:cNvPr id="2" name="Title 1"/>
          <p:cNvSpPr>
            <a:spLocks noGrp="1"/>
          </p:cNvSpPr>
          <p:nvPr>
            <p:ph type="title"/>
          </p:nvPr>
        </p:nvSpPr>
        <p:spPr>
          <a:xfrm>
            <a:off x="457200" y="182880"/>
            <a:ext cx="7772400" cy="1143000"/>
          </a:xfrm>
        </p:spPr>
        <p:txBody>
          <a:bodyPr/>
          <a:lstStyle/>
          <a:p>
            <a:r>
              <a:rPr lang="en-US" dirty="0" smtClean="0"/>
              <a:t>Calculating Employee Hours Worked</a:t>
            </a:r>
            <a:endParaRPr lang="en-US" dirty="0"/>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6</a:t>
            </a:fld>
            <a:endParaRPr lang="en-US" dirty="0"/>
          </a:p>
        </p:txBody>
      </p:sp>
      <p:sp>
        <p:nvSpPr>
          <p:cNvPr id="8" name="TextBox 7"/>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LO1</a:t>
            </a:r>
            <a:endParaRPr lang="en-US" dirty="0"/>
          </a:p>
        </p:txBody>
      </p:sp>
      <p:grpSp>
        <p:nvGrpSpPr>
          <p:cNvPr id="3"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2" name="TextBox 11"/>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12-1</a:t>
              </a:r>
              <a:endParaRPr lang="en-US" sz="1200" dirty="0">
                <a:solidFill>
                  <a:schemeClr val="bg1"/>
                </a:solidFill>
              </a:endParaRPr>
            </a:p>
          </p:txBody>
        </p:sp>
      </p:grpSp>
      <p:grpSp>
        <p:nvGrpSpPr>
          <p:cNvPr id="44" name="Group 43"/>
          <p:cNvGrpSpPr/>
          <p:nvPr/>
        </p:nvGrpSpPr>
        <p:grpSpPr>
          <a:xfrm>
            <a:off x="3657600" y="3048000"/>
            <a:ext cx="3923594" cy="914400"/>
            <a:chOff x="3657600" y="3048000"/>
            <a:chExt cx="3923594" cy="914400"/>
          </a:xfrm>
        </p:grpSpPr>
        <p:sp>
          <p:nvSpPr>
            <p:cNvPr id="30" name="TextBox 29"/>
            <p:cNvSpPr txBox="1"/>
            <p:nvPr/>
          </p:nvSpPr>
          <p:spPr>
            <a:xfrm>
              <a:off x="5154311" y="3048000"/>
              <a:ext cx="2426883" cy="369332"/>
            </a:xfrm>
            <a:prstGeom prst="rect">
              <a:avLst/>
            </a:prstGeom>
            <a:noFill/>
          </p:spPr>
          <p:txBody>
            <a:bodyPr wrap="none" rtlCol="0">
              <a:spAutoFit/>
            </a:bodyPr>
            <a:lstStyle/>
            <a:p>
              <a:r>
                <a:rPr lang="en-US" dirty="0" smtClean="0">
                  <a:solidFill>
                    <a:srgbClr val="0070C0"/>
                  </a:solidFill>
                </a:rPr>
                <a:t>Calculate regular hours.</a:t>
              </a:r>
              <a:endParaRPr lang="en-US" dirty="0">
                <a:solidFill>
                  <a:srgbClr val="0070C0"/>
                </a:solidFill>
              </a:endParaRPr>
            </a:p>
          </p:txBody>
        </p:sp>
        <p:cxnSp>
          <p:nvCxnSpPr>
            <p:cNvPr id="39" name="Straight Arrow Connector 38"/>
            <p:cNvCxnSpPr/>
            <p:nvPr/>
          </p:nvCxnSpPr>
          <p:spPr>
            <a:xfrm flipV="1">
              <a:off x="3657600" y="3200400"/>
              <a:ext cx="1371600" cy="762000"/>
            </a:xfrm>
            <a:prstGeom prst="straightConnector1">
              <a:avLst/>
            </a:prstGeom>
            <a:ln w="38100">
              <a:solidFill>
                <a:srgbClr val="00B0F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5" name="Oval 34"/>
            <p:cNvSpPr/>
            <p:nvPr/>
          </p:nvSpPr>
          <p:spPr>
            <a:xfrm>
              <a:off x="4800600" y="3049786"/>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1</a:t>
              </a:r>
              <a:endParaRPr lang="en-US" b="1" dirty="0"/>
            </a:p>
          </p:txBody>
        </p:sp>
      </p:grpSp>
      <p:grpSp>
        <p:nvGrpSpPr>
          <p:cNvPr id="45" name="Group 44"/>
          <p:cNvGrpSpPr/>
          <p:nvPr/>
        </p:nvGrpSpPr>
        <p:grpSpPr>
          <a:xfrm>
            <a:off x="4038600" y="4114800"/>
            <a:ext cx="3733800" cy="750332"/>
            <a:chOff x="4038600" y="4114800"/>
            <a:chExt cx="3733800" cy="750332"/>
          </a:xfrm>
        </p:grpSpPr>
        <p:sp>
          <p:nvSpPr>
            <p:cNvPr id="31" name="TextBox 30"/>
            <p:cNvSpPr txBox="1"/>
            <p:nvPr/>
          </p:nvSpPr>
          <p:spPr>
            <a:xfrm>
              <a:off x="5187077" y="4495800"/>
              <a:ext cx="2585323" cy="369332"/>
            </a:xfrm>
            <a:prstGeom prst="rect">
              <a:avLst/>
            </a:prstGeom>
            <a:noFill/>
          </p:spPr>
          <p:txBody>
            <a:bodyPr wrap="none" rtlCol="0">
              <a:spAutoFit/>
            </a:bodyPr>
            <a:lstStyle/>
            <a:p>
              <a:r>
                <a:rPr lang="en-US" dirty="0" smtClean="0">
                  <a:solidFill>
                    <a:srgbClr val="0070C0"/>
                  </a:solidFill>
                </a:rPr>
                <a:t>Calculate overtime hours.</a:t>
              </a:r>
              <a:endParaRPr lang="en-US" dirty="0">
                <a:solidFill>
                  <a:srgbClr val="0070C0"/>
                </a:solidFill>
              </a:endParaRPr>
            </a:p>
          </p:txBody>
        </p:sp>
        <p:cxnSp>
          <p:nvCxnSpPr>
            <p:cNvPr id="41" name="Straight Arrow Connector 40"/>
            <p:cNvCxnSpPr/>
            <p:nvPr/>
          </p:nvCxnSpPr>
          <p:spPr>
            <a:xfrm flipH="1" flipV="1">
              <a:off x="4038600" y="4114800"/>
              <a:ext cx="990600" cy="60960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4800600" y="4497586"/>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2</a:t>
              </a:r>
              <a:endParaRPr lang="en-US" b="1" dirty="0"/>
            </a:p>
          </p:txBody>
        </p:sp>
      </p:grpSp>
      <p:grpSp>
        <p:nvGrpSpPr>
          <p:cNvPr id="46" name="Group 45"/>
          <p:cNvGrpSpPr/>
          <p:nvPr/>
        </p:nvGrpSpPr>
        <p:grpSpPr>
          <a:xfrm>
            <a:off x="4114800" y="5726668"/>
            <a:ext cx="3211068" cy="369332"/>
            <a:chOff x="4114800" y="5638800"/>
            <a:chExt cx="3211068" cy="369332"/>
          </a:xfrm>
        </p:grpSpPr>
        <p:sp>
          <p:nvSpPr>
            <p:cNvPr id="32" name="TextBox 31"/>
            <p:cNvSpPr txBox="1"/>
            <p:nvPr/>
          </p:nvSpPr>
          <p:spPr>
            <a:xfrm>
              <a:off x="5154311" y="5638800"/>
              <a:ext cx="2171557" cy="369332"/>
            </a:xfrm>
            <a:prstGeom prst="rect">
              <a:avLst/>
            </a:prstGeom>
            <a:noFill/>
          </p:spPr>
          <p:txBody>
            <a:bodyPr wrap="none" rtlCol="0">
              <a:spAutoFit/>
            </a:bodyPr>
            <a:lstStyle/>
            <a:p>
              <a:r>
                <a:rPr lang="en-US" dirty="0" smtClean="0">
                  <a:solidFill>
                    <a:srgbClr val="0070C0"/>
                  </a:solidFill>
                </a:rPr>
                <a:t>Calculate total hours.</a:t>
              </a:r>
              <a:endParaRPr lang="en-US" dirty="0">
                <a:solidFill>
                  <a:srgbClr val="0070C0"/>
                </a:solidFill>
              </a:endParaRPr>
            </a:p>
          </p:txBody>
        </p:sp>
        <p:cxnSp>
          <p:nvCxnSpPr>
            <p:cNvPr id="43" name="Straight Arrow Connector 42"/>
            <p:cNvCxnSpPr/>
            <p:nvPr/>
          </p:nvCxnSpPr>
          <p:spPr>
            <a:xfrm flipH="1">
              <a:off x="4114800" y="5791200"/>
              <a:ext cx="914400" cy="0"/>
            </a:xfrm>
            <a:prstGeom prst="straightConnector1">
              <a:avLst/>
            </a:prstGeom>
            <a:ln w="38100">
              <a:solidFill>
                <a:srgbClr val="00B0F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4800600" y="5640586"/>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3</a:t>
              </a:r>
              <a:endParaRPr lang="en-US" b="1" dirty="0"/>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right)">
                                      <p:cBhvr>
                                        <p:cTn id="7" dur="5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wipe(right)">
                                      <p:cBhvr>
                                        <p:cTn id="12" dur="5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wipe(right)">
                                      <p:cBhvr>
                                        <p:cTn id="1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 Clock Systems</a:t>
            </a:r>
            <a:endParaRPr lang="en-US" dirty="0"/>
          </a:p>
        </p:txBody>
      </p:sp>
      <p:sp>
        <p:nvSpPr>
          <p:cNvPr id="3" name="Slide Number Placeholder 2"/>
          <p:cNvSpPr>
            <a:spLocks noGrp="1"/>
          </p:cNvSpPr>
          <p:nvPr>
            <p:ph type="sldNum" sz="quarter" idx="12"/>
          </p:nvPr>
        </p:nvSpPr>
        <p:spPr/>
        <p:txBody>
          <a:bodyPr/>
          <a:lstStyle/>
          <a:p>
            <a:r>
              <a:rPr lang="en-US" dirty="0" smtClean="0"/>
              <a:t>SLIDE </a:t>
            </a:r>
            <a:fld id="{FCD2455E-EC1D-45EA-B6B2-90AB88848CFD}" type="slidenum">
              <a:rPr lang="en-US" smtClean="0"/>
              <a:pPr/>
              <a:t>7</a:t>
            </a:fld>
            <a:endParaRPr lang="en-US" dirty="0"/>
          </a:p>
        </p:txBody>
      </p:sp>
      <p:pic>
        <p:nvPicPr>
          <p:cNvPr id="2050" name="Picture 2"/>
          <p:cNvPicPr>
            <a:picLocks noChangeAspect="1" noChangeArrowheads="1"/>
          </p:cNvPicPr>
          <p:nvPr/>
        </p:nvPicPr>
        <p:blipFill>
          <a:blip r:embed="rId2" cstate="print"/>
          <a:srcRect t="7302"/>
          <a:stretch>
            <a:fillRect/>
          </a:stretch>
        </p:blipFill>
        <p:spPr bwMode="auto">
          <a:xfrm>
            <a:off x="2895600" y="1447800"/>
            <a:ext cx="3352800" cy="4833510"/>
          </a:xfrm>
          <a:prstGeom prst="rect">
            <a:avLst/>
          </a:prstGeom>
          <a:noFill/>
          <a:ln w="9525">
            <a:noFill/>
            <a:miter lim="800000"/>
            <a:headEnd/>
            <a:tailEnd/>
          </a:ln>
        </p:spPr>
      </p:pic>
      <p:sp>
        <p:nvSpPr>
          <p:cNvPr id="5" name="TextBox 4"/>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LO1</a:t>
            </a:r>
            <a:endParaRPr lang="en-US" dirty="0"/>
          </a:p>
        </p:txBody>
      </p:sp>
      <p:grpSp>
        <p:nvGrpSpPr>
          <p:cNvPr id="6" name="Group 12"/>
          <p:cNvGrpSpPr/>
          <p:nvPr/>
        </p:nvGrpSpPr>
        <p:grpSpPr>
          <a:xfrm>
            <a:off x="7879080" y="0"/>
            <a:ext cx="1188720" cy="381000"/>
            <a:chOff x="7879080" y="0"/>
            <a:chExt cx="1188720" cy="381000"/>
          </a:xfrm>
        </p:grpSpPr>
        <p:sp>
          <p:nvSpPr>
            <p:cNvPr id="7" name="Flowchart: Delay 6"/>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8" name="TextBox 7"/>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12-1</a:t>
              </a:r>
              <a:endParaRPr lang="en-US" sz="1200" dirty="0">
                <a:solidFill>
                  <a:schemeClr val="bg1"/>
                </a:solidFill>
              </a:endParaRPr>
            </a:p>
          </p:txBody>
        </p:sp>
      </p:grpSp>
    </p:spTree>
  </p:cSld>
  <p:clrMapOvr>
    <a:masterClrMapping/>
  </p:clrMapOvr>
  <p:transition>
    <p:wipe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Calculating Hourly Employee Total Earnings</a:t>
            </a:r>
            <a:endParaRPr lang="en-US" dirty="0"/>
          </a:p>
        </p:txBody>
      </p:sp>
      <p:sp>
        <p:nvSpPr>
          <p:cNvPr id="3" name="Slide Number Placeholder 2"/>
          <p:cNvSpPr>
            <a:spLocks noGrp="1"/>
          </p:cNvSpPr>
          <p:nvPr>
            <p:ph type="sldNum" sz="quarter" idx="12"/>
          </p:nvPr>
        </p:nvSpPr>
        <p:spPr/>
        <p:txBody>
          <a:bodyPr/>
          <a:lstStyle/>
          <a:p>
            <a:r>
              <a:rPr lang="en-US" dirty="0" smtClean="0"/>
              <a:t>SLIDE </a:t>
            </a:r>
            <a:fld id="{FCD2455E-EC1D-45EA-B6B2-90AB88848CFD}" type="slidenum">
              <a:rPr lang="en-US" smtClean="0"/>
              <a:pPr/>
              <a:t>8</a:t>
            </a:fld>
            <a:endParaRPr lang="en-US" dirty="0"/>
          </a:p>
        </p:txBody>
      </p:sp>
      <p:sp>
        <p:nvSpPr>
          <p:cNvPr id="6" name="TextBox 5"/>
          <p:cNvSpPr txBox="1"/>
          <p:nvPr/>
        </p:nvSpPr>
        <p:spPr>
          <a:xfrm>
            <a:off x="8229600" y="1115568"/>
            <a:ext cx="588216" cy="408623"/>
          </a:xfrm>
          <a:prstGeom prst="roundRect">
            <a:avLst/>
          </a:prstGeom>
          <a:ln/>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b="1" dirty="0" smtClean="0"/>
              <a:t>LO2</a:t>
            </a:r>
            <a:endParaRPr lang="en-US" dirty="0"/>
          </a:p>
        </p:txBody>
      </p:sp>
      <p:grpSp>
        <p:nvGrpSpPr>
          <p:cNvPr id="7" name="Group 12"/>
          <p:cNvGrpSpPr/>
          <p:nvPr/>
        </p:nvGrpSpPr>
        <p:grpSpPr>
          <a:xfrm>
            <a:off x="7879080" y="0"/>
            <a:ext cx="1188720" cy="381000"/>
            <a:chOff x="7879080" y="0"/>
            <a:chExt cx="1188720" cy="381000"/>
          </a:xfrm>
        </p:grpSpPr>
        <p:sp>
          <p:nvSpPr>
            <p:cNvPr id="8" name="Flowchart: Delay 7"/>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9" name="TextBox 8"/>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12-1</a:t>
              </a:r>
              <a:endParaRPr lang="en-US" sz="1200" dirty="0">
                <a:solidFill>
                  <a:schemeClr val="bg1"/>
                </a:solidFill>
              </a:endParaRPr>
            </a:p>
          </p:txBody>
        </p:sp>
      </p:grpSp>
      <p:grpSp>
        <p:nvGrpSpPr>
          <p:cNvPr id="23" name="Group 22"/>
          <p:cNvGrpSpPr/>
          <p:nvPr/>
        </p:nvGrpSpPr>
        <p:grpSpPr>
          <a:xfrm>
            <a:off x="548640" y="1571623"/>
            <a:ext cx="4861560" cy="1097280"/>
            <a:chOff x="548640" y="1571623"/>
            <a:chExt cx="4861560" cy="1097280"/>
          </a:xfrm>
        </p:grpSpPr>
        <p:sp>
          <p:nvSpPr>
            <p:cNvPr id="11" name="Oval 10"/>
            <p:cNvSpPr/>
            <p:nvPr/>
          </p:nvSpPr>
          <p:spPr>
            <a:xfrm>
              <a:off x="548640" y="160020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1</a:t>
              </a:r>
              <a:endParaRPr lang="en-US" b="1" dirty="0"/>
            </a:p>
          </p:txBody>
        </p:sp>
        <p:sp>
          <p:nvSpPr>
            <p:cNvPr id="15" name="Rectangle 14"/>
            <p:cNvSpPr/>
            <p:nvPr/>
          </p:nvSpPr>
          <p:spPr>
            <a:xfrm>
              <a:off x="914400" y="1571623"/>
              <a:ext cx="4495800" cy="1097280"/>
            </a:xfrm>
            <a:prstGeom prst="rect">
              <a:avLst/>
            </a:prstGeom>
            <a:gradFill flip="none" rotWithShape="1">
              <a:gsLst>
                <a:gs pos="0">
                  <a:schemeClr val="accent3">
                    <a:lumMod val="60000"/>
                    <a:lumOff val="40000"/>
                    <a:tint val="66000"/>
                    <a:satMod val="160000"/>
                  </a:schemeClr>
                </a:gs>
                <a:gs pos="50000">
                  <a:schemeClr val="accent3">
                    <a:lumMod val="60000"/>
                    <a:lumOff val="40000"/>
                    <a:tint val="44500"/>
                    <a:satMod val="160000"/>
                  </a:schemeClr>
                </a:gs>
                <a:gs pos="100000">
                  <a:schemeClr val="bg1"/>
                </a:gs>
              </a:gsLst>
              <a:lin ang="0" scaled="1"/>
              <a:tileRect/>
            </a:gradFill>
          </p:spPr>
          <p:txBody>
            <a:bodyPr wrap="square">
              <a:noAutofit/>
            </a:bodyPr>
            <a:lstStyle/>
            <a:p>
              <a:pPr lvl="0"/>
              <a:r>
                <a:rPr lang="en-US" sz="2400" dirty="0" smtClean="0">
                  <a:solidFill>
                    <a:srgbClr val="0070C0"/>
                  </a:solidFill>
                </a:rPr>
                <a:t>Calculate regular earnings</a:t>
              </a:r>
              <a:endParaRPr lang="en-US" sz="2000" dirty="0" smtClean="0">
                <a:solidFill>
                  <a:schemeClr val="bg2">
                    <a:lumMod val="75000"/>
                  </a:schemeClr>
                </a:solidFill>
              </a:endParaRPr>
            </a:p>
          </p:txBody>
        </p:sp>
      </p:grpSp>
      <p:grpSp>
        <p:nvGrpSpPr>
          <p:cNvPr id="24" name="Group 23"/>
          <p:cNvGrpSpPr/>
          <p:nvPr/>
        </p:nvGrpSpPr>
        <p:grpSpPr>
          <a:xfrm>
            <a:off x="548640" y="2727263"/>
            <a:ext cx="4861560" cy="1097280"/>
            <a:chOff x="548640" y="2727263"/>
            <a:chExt cx="4861560" cy="1097280"/>
          </a:xfrm>
        </p:grpSpPr>
        <p:sp>
          <p:nvSpPr>
            <p:cNvPr id="12" name="Oval 11"/>
            <p:cNvSpPr/>
            <p:nvPr/>
          </p:nvSpPr>
          <p:spPr>
            <a:xfrm>
              <a:off x="548640" y="275584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2</a:t>
              </a:r>
              <a:endParaRPr lang="en-US" b="1" dirty="0"/>
            </a:p>
          </p:txBody>
        </p:sp>
        <p:sp>
          <p:nvSpPr>
            <p:cNvPr id="16" name="Rectangle 15"/>
            <p:cNvSpPr/>
            <p:nvPr/>
          </p:nvSpPr>
          <p:spPr>
            <a:xfrm>
              <a:off x="914400" y="2727263"/>
              <a:ext cx="4495800" cy="1097280"/>
            </a:xfrm>
            <a:prstGeom prst="rect">
              <a:avLst/>
            </a:prstGeom>
            <a:gradFill flip="none" rotWithShape="1">
              <a:gsLst>
                <a:gs pos="0">
                  <a:schemeClr val="accent3">
                    <a:lumMod val="60000"/>
                    <a:lumOff val="40000"/>
                    <a:tint val="66000"/>
                    <a:satMod val="160000"/>
                  </a:schemeClr>
                </a:gs>
                <a:gs pos="50000">
                  <a:schemeClr val="accent3">
                    <a:lumMod val="60000"/>
                    <a:lumOff val="40000"/>
                    <a:tint val="44500"/>
                    <a:satMod val="160000"/>
                  </a:schemeClr>
                </a:gs>
                <a:gs pos="100000">
                  <a:schemeClr val="bg1"/>
                </a:gs>
              </a:gsLst>
              <a:lin ang="0" scaled="1"/>
              <a:tileRect/>
            </a:gradFill>
          </p:spPr>
          <p:txBody>
            <a:bodyPr wrap="square">
              <a:noAutofit/>
            </a:bodyPr>
            <a:lstStyle/>
            <a:p>
              <a:pPr lvl="0"/>
              <a:r>
                <a:rPr lang="en-US" sz="2400" dirty="0" smtClean="0">
                  <a:solidFill>
                    <a:srgbClr val="0070C0"/>
                  </a:solidFill>
                </a:rPr>
                <a:t>Calculate the overtime rate</a:t>
              </a:r>
              <a:endParaRPr lang="en-US" sz="2000" dirty="0" smtClean="0">
                <a:solidFill>
                  <a:schemeClr val="bg2">
                    <a:lumMod val="75000"/>
                  </a:schemeClr>
                </a:solidFill>
              </a:endParaRPr>
            </a:p>
          </p:txBody>
        </p:sp>
      </p:grpSp>
      <p:grpSp>
        <p:nvGrpSpPr>
          <p:cNvPr id="25" name="Group 24"/>
          <p:cNvGrpSpPr/>
          <p:nvPr/>
        </p:nvGrpSpPr>
        <p:grpSpPr>
          <a:xfrm>
            <a:off x="548640" y="3882903"/>
            <a:ext cx="4861560" cy="1097280"/>
            <a:chOff x="548640" y="3882903"/>
            <a:chExt cx="4861560" cy="1097280"/>
          </a:xfrm>
        </p:grpSpPr>
        <p:sp>
          <p:nvSpPr>
            <p:cNvPr id="13" name="Oval 12"/>
            <p:cNvSpPr/>
            <p:nvPr/>
          </p:nvSpPr>
          <p:spPr>
            <a:xfrm>
              <a:off x="548640" y="3911480"/>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3</a:t>
              </a:r>
              <a:endParaRPr lang="en-US" b="1" dirty="0"/>
            </a:p>
          </p:txBody>
        </p:sp>
        <p:sp>
          <p:nvSpPr>
            <p:cNvPr id="17" name="Rectangle 16"/>
            <p:cNvSpPr/>
            <p:nvPr/>
          </p:nvSpPr>
          <p:spPr>
            <a:xfrm>
              <a:off x="914400" y="3882903"/>
              <a:ext cx="4495800" cy="1097280"/>
            </a:xfrm>
            <a:prstGeom prst="rect">
              <a:avLst/>
            </a:prstGeom>
            <a:gradFill flip="none" rotWithShape="1">
              <a:gsLst>
                <a:gs pos="0">
                  <a:schemeClr val="accent3">
                    <a:lumMod val="60000"/>
                    <a:lumOff val="40000"/>
                    <a:tint val="66000"/>
                    <a:satMod val="160000"/>
                  </a:schemeClr>
                </a:gs>
                <a:gs pos="50000">
                  <a:schemeClr val="accent3">
                    <a:lumMod val="60000"/>
                    <a:lumOff val="40000"/>
                    <a:tint val="44500"/>
                    <a:satMod val="160000"/>
                  </a:schemeClr>
                </a:gs>
                <a:gs pos="100000">
                  <a:schemeClr val="bg1"/>
                </a:gs>
              </a:gsLst>
              <a:lin ang="0" scaled="1"/>
              <a:tileRect/>
            </a:gradFill>
          </p:spPr>
          <p:txBody>
            <a:bodyPr wrap="square">
              <a:noAutofit/>
            </a:bodyPr>
            <a:lstStyle/>
            <a:p>
              <a:pPr lvl="0"/>
              <a:r>
                <a:rPr lang="en-US" sz="2400" dirty="0" smtClean="0">
                  <a:solidFill>
                    <a:srgbClr val="0070C0"/>
                  </a:solidFill>
                </a:rPr>
                <a:t>Calculate overtime earnings</a:t>
              </a:r>
              <a:endParaRPr lang="en-US" sz="2000" dirty="0" smtClean="0">
                <a:solidFill>
                  <a:schemeClr val="bg2">
                    <a:lumMod val="75000"/>
                  </a:schemeClr>
                </a:solidFill>
              </a:endParaRPr>
            </a:p>
          </p:txBody>
        </p:sp>
      </p:grpSp>
      <p:grpSp>
        <p:nvGrpSpPr>
          <p:cNvPr id="26" name="Group 25"/>
          <p:cNvGrpSpPr/>
          <p:nvPr/>
        </p:nvGrpSpPr>
        <p:grpSpPr>
          <a:xfrm>
            <a:off x="548640" y="5038544"/>
            <a:ext cx="4861560" cy="1097280"/>
            <a:chOff x="548640" y="5038544"/>
            <a:chExt cx="4861560" cy="1097280"/>
          </a:xfrm>
        </p:grpSpPr>
        <p:sp>
          <p:nvSpPr>
            <p:cNvPr id="14" name="Oval 13"/>
            <p:cNvSpPr/>
            <p:nvPr/>
          </p:nvSpPr>
          <p:spPr>
            <a:xfrm>
              <a:off x="548640" y="5067121"/>
              <a:ext cx="365760" cy="365760"/>
            </a:xfrm>
            <a:prstGeom prst="ellipse">
              <a:avLst/>
            </a:prstGeom>
            <a:gradFill>
              <a:gsLst>
                <a:gs pos="0">
                  <a:srgbClr val="FF0000"/>
                </a:gs>
                <a:gs pos="80000">
                  <a:schemeClr val="accent2">
                    <a:shade val="93000"/>
                    <a:satMod val="130000"/>
                  </a:schemeClr>
                </a:gs>
                <a:gs pos="100000">
                  <a:schemeClr val="accent2">
                    <a:shade val="94000"/>
                    <a:satMod val="135000"/>
                  </a:schemeClr>
                </a:gs>
              </a:gsLst>
            </a:gradFill>
          </p:spPr>
          <p:style>
            <a:lnRef idx="0">
              <a:schemeClr val="accent2"/>
            </a:lnRef>
            <a:fillRef idx="3">
              <a:schemeClr val="accent2"/>
            </a:fillRef>
            <a:effectRef idx="3">
              <a:schemeClr val="accent2"/>
            </a:effectRef>
            <a:fontRef idx="minor">
              <a:schemeClr val="lt1"/>
            </a:fontRef>
          </p:style>
          <p:txBody>
            <a:bodyPr lIns="0" tIns="0" rIns="0" bIns="0" rtlCol="0" anchor="ctr" anchorCtr="1"/>
            <a:lstStyle/>
            <a:p>
              <a:pPr algn="ctr"/>
              <a:r>
                <a:rPr lang="en-US" b="1" dirty="0" smtClean="0"/>
                <a:t>4</a:t>
              </a:r>
              <a:endParaRPr lang="en-US" b="1" dirty="0"/>
            </a:p>
          </p:txBody>
        </p:sp>
        <p:sp>
          <p:nvSpPr>
            <p:cNvPr id="18" name="Rectangle 17"/>
            <p:cNvSpPr/>
            <p:nvPr/>
          </p:nvSpPr>
          <p:spPr>
            <a:xfrm>
              <a:off x="914400" y="5038544"/>
              <a:ext cx="4495800" cy="1097280"/>
            </a:xfrm>
            <a:prstGeom prst="rect">
              <a:avLst/>
            </a:prstGeom>
            <a:gradFill flip="none" rotWithShape="1">
              <a:gsLst>
                <a:gs pos="0">
                  <a:schemeClr val="accent3">
                    <a:lumMod val="60000"/>
                    <a:lumOff val="40000"/>
                    <a:tint val="66000"/>
                    <a:satMod val="160000"/>
                  </a:schemeClr>
                </a:gs>
                <a:gs pos="50000">
                  <a:schemeClr val="accent3">
                    <a:lumMod val="60000"/>
                    <a:lumOff val="40000"/>
                    <a:tint val="44500"/>
                    <a:satMod val="160000"/>
                  </a:schemeClr>
                </a:gs>
                <a:gs pos="100000">
                  <a:schemeClr val="bg1"/>
                </a:gs>
              </a:gsLst>
              <a:lin ang="0" scaled="1"/>
              <a:tileRect/>
            </a:gradFill>
          </p:spPr>
          <p:txBody>
            <a:bodyPr wrap="square">
              <a:noAutofit/>
            </a:bodyPr>
            <a:lstStyle/>
            <a:p>
              <a:pPr lvl="0"/>
              <a:r>
                <a:rPr lang="en-US" sz="2400" dirty="0" smtClean="0">
                  <a:solidFill>
                    <a:srgbClr val="0070C0"/>
                  </a:solidFill>
                </a:rPr>
                <a:t>Calculate total earnings</a:t>
              </a:r>
              <a:endParaRPr lang="en-US" sz="2000" dirty="0" smtClean="0">
                <a:solidFill>
                  <a:schemeClr val="bg2">
                    <a:lumMod val="75000"/>
                  </a:schemeClr>
                </a:solidFill>
              </a:endParaRPr>
            </a:p>
          </p:txBody>
        </p:sp>
      </p:grpSp>
      <p:graphicFrame>
        <p:nvGraphicFramePr>
          <p:cNvPr id="27" name="Table 26"/>
          <p:cNvGraphicFramePr>
            <a:graphicFrameLocks noGrp="1"/>
          </p:cNvGraphicFramePr>
          <p:nvPr/>
        </p:nvGraphicFramePr>
        <p:xfrm>
          <a:off x="914400" y="1998343"/>
          <a:ext cx="6949440" cy="731520"/>
        </p:xfrm>
        <a:graphic>
          <a:graphicData uri="http://schemas.openxmlformats.org/drawingml/2006/table">
            <a:tbl>
              <a:tblPr firstRow="1" bandRow="1">
                <a:tableStyleId>{2D5ABB26-0587-4C30-8999-92F81FD0307C}</a:tableStyleId>
              </a:tblPr>
              <a:tblGrid>
                <a:gridCol w="2011680"/>
                <a:gridCol w="457200"/>
                <a:gridCol w="2011680"/>
                <a:gridCol w="457200"/>
                <a:gridCol w="2011680"/>
              </a:tblGrid>
              <a:tr h="274320">
                <a:tc>
                  <a:txBody>
                    <a:bodyPr/>
                    <a:lstStyle/>
                    <a:p>
                      <a:pPr algn="ctr"/>
                      <a:r>
                        <a:rPr lang="en-US" sz="1800" dirty="0" smtClean="0"/>
                        <a:t>Regular Hours </a:t>
                      </a:r>
                      <a:endParaRPr lang="en-US" sz="1800" dirty="0"/>
                    </a:p>
                  </a:txBody>
                  <a:tcPr/>
                </a:tc>
                <a:tc>
                  <a:txBody>
                    <a:bodyPr/>
                    <a:lstStyle/>
                    <a:p>
                      <a:pPr algn="ctr"/>
                      <a:r>
                        <a:rPr lang="en-US" sz="1800" dirty="0" smtClean="0"/>
                        <a:t>×</a:t>
                      </a:r>
                      <a:endParaRPr lang="en-US" sz="1800" dirty="0"/>
                    </a:p>
                  </a:txBody>
                  <a:tcPr/>
                </a:tc>
                <a:tc>
                  <a:txBody>
                    <a:bodyPr/>
                    <a:lstStyle/>
                    <a:p>
                      <a:pPr algn="ctr"/>
                      <a:r>
                        <a:rPr lang="en-US" sz="1800" dirty="0" smtClean="0"/>
                        <a:t>Regular Rate </a:t>
                      </a:r>
                      <a:endParaRPr lang="en-US" sz="1800" dirty="0"/>
                    </a:p>
                  </a:txBody>
                  <a:tcPr/>
                </a:tc>
                <a:tc>
                  <a:txBody>
                    <a:bodyPr/>
                    <a:lstStyle/>
                    <a:p>
                      <a:pPr algn="ctr"/>
                      <a:r>
                        <a:rPr lang="en-US" sz="1800" dirty="0" smtClean="0"/>
                        <a:t>=</a:t>
                      </a:r>
                      <a:endParaRPr lang="en-US" sz="1800" dirty="0"/>
                    </a:p>
                  </a:txBody>
                  <a:tcPr/>
                </a:tc>
                <a:tc>
                  <a:txBody>
                    <a:bodyPr/>
                    <a:lstStyle/>
                    <a:p>
                      <a:pPr algn="ctr"/>
                      <a:r>
                        <a:rPr lang="en-US" sz="1800" dirty="0" smtClean="0"/>
                        <a:t>Regular Earnings</a:t>
                      </a:r>
                      <a:endParaRPr lang="en-US" sz="1800" dirty="0"/>
                    </a:p>
                  </a:txBody>
                  <a:tcPr/>
                </a:tc>
              </a:tr>
              <a:tr h="274320">
                <a:tc>
                  <a:txBody>
                    <a:bodyPr/>
                    <a:lstStyle/>
                    <a:p>
                      <a:pPr algn="ctr"/>
                      <a:r>
                        <a:rPr lang="en-US" sz="1800" dirty="0" smtClean="0"/>
                        <a:t>88</a:t>
                      </a:r>
                      <a:endParaRPr lang="en-US" sz="18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smtClean="0"/>
                        <a:t>×</a:t>
                      </a:r>
                      <a:endParaRPr lang="en-US" sz="1800" dirty="0"/>
                    </a:p>
                  </a:txBody>
                  <a:tcPr/>
                </a:tc>
                <a:tc>
                  <a:txBody>
                    <a:bodyPr/>
                    <a:lstStyle/>
                    <a:p>
                      <a:pPr algn="ctr"/>
                      <a:r>
                        <a:rPr lang="en-US" sz="1800" dirty="0" smtClean="0"/>
                        <a:t>$15.00</a:t>
                      </a:r>
                      <a:endParaRPr lang="en-US" sz="18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smtClean="0"/>
                        <a:t>=</a:t>
                      </a:r>
                      <a:endParaRPr lang="en-US" sz="1800" dirty="0"/>
                    </a:p>
                  </a:txBody>
                  <a:tcPr/>
                </a:tc>
                <a:tc>
                  <a:txBody>
                    <a:bodyPr/>
                    <a:lstStyle/>
                    <a:p>
                      <a:pPr algn="ctr"/>
                      <a:r>
                        <a:rPr lang="en-US" sz="1800" dirty="0" smtClean="0"/>
                        <a:t>$1,320.00</a:t>
                      </a:r>
                      <a:endParaRPr lang="en-US" sz="1800" dirty="0"/>
                    </a:p>
                  </a:txBody>
                  <a:tcPr/>
                </a:tc>
              </a:tr>
            </a:tbl>
          </a:graphicData>
        </a:graphic>
      </p:graphicFrame>
      <p:graphicFrame>
        <p:nvGraphicFramePr>
          <p:cNvPr id="28" name="Table 27"/>
          <p:cNvGraphicFramePr>
            <a:graphicFrameLocks noGrp="1"/>
          </p:cNvGraphicFramePr>
          <p:nvPr/>
        </p:nvGraphicFramePr>
        <p:xfrm>
          <a:off x="914400" y="3153983"/>
          <a:ext cx="6949440" cy="731520"/>
        </p:xfrm>
        <a:graphic>
          <a:graphicData uri="http://schemas.openxmlformats.org/drawingml/2006/table">
            <a:tbl>
              <a:tblPr firstRow="1" bandRow="1">
                <a:tableStyleId>{2D5ABB26-0587-4C30-8999-92F81FD0307C}</a:tableStyleId>
              </a:tblPr>
              <a:tblGrid>
                <a:gridCol w="2011680"/>
                <a:gridCol w="457200"/>
                <a:gridCol w="2011680"/>
                <a:gridCol w="457200"/>
                <a:gridCol w="2011680"/>
              </a:tblGrid>
              <a:tr h="274320">
                <a:tc>
                  <a:txBody>
                    <a:bodyPr/>
                    <a:lstStyle/>
                    <a:p>
                      <a:pPr algn="ctr"/>
                      <a:r>
                        <a:rPr lang="en-US" sz="1800" dirty="0" smtClean="0"/>
                        <a:t>Regular Rate</a:t>
                      </a:r>
                      <a:endParaRPr lang="en-US" sz="1800" dirty="0"/>
                    </a:p>
                  </a:txBody>
                  <a:tcPr/>
                </a:tc>
                <a:tc>
                  <a:txBody>
                    <a:bodyPr/>
                    <a:lstStyle/>
                    <a:p>
                      <a:pPr algn="ctr"/>
                      <a:r>
                        <a:rPr lang="en-US" sz="1800" dirty="0" smtClean="0"/>
                        <a:t>×</a:t>
                      </a:r>
                      <a:endParaRPr lang="en-US" sz="1800" dirty="0"/>
                    </a:p>
                  </a:txBody>
                  <a:tcPr/>
                </a:tc>
                <a:tc>
                  <a:txBody>
                    <a:bodyPr/>
                    <a:lstStyle/>
                    <a:p>
                      <a:pPr algn="ctr"/>
                      <a:r>
                        <a:rPr lang="en-US" sz="1800" dirty="0" smtClean="0"/>
                        <a:t>1½ </a:t>
                      </a:r>
                      <a:endParaRPr lang="en-US" sz="1800" dirty="0"/>
                    </a:p>
                  </a:txBody>
                  <a:tcPr/>
                </a:tc>
                <a:tc>
                  <a:txBody>
                    <a:bodyPr/>
                    <a:lstStyle/>
                    <a:p>
                      <a:pPr algn="ctr"/>
                      <a:r>
                        <a:rPr lang="en-US" sz="1800" dirty="0" smtClean="0"/>
                        <a:t>=</a:t>
                      </a:r>
                      <a:endParaRPr lang="en-US" sz="1800" dirty="0"/>
                    </a:p>
                  </a:txBody>
                  <a:tcPr/>
                </a:tc>
                <a:tc>
                  <a:txBody>
                    <a:bodyPr/>
                    <a:lstStyle/>
                    <a:p>
                      <a:pPr algn="ctr"/>
                      <a:r>
                        <a:rPr lang="en-US" sz="1800" dirty="0" smtClean="0"/>
                        <a:t>Overtime Rate</a:t>
                      </a:r>
                      <a:endParaRPr lang="en-US" sz="1800" dirty="0"/>
                    </a:p>
                  </a:txBody>
                  <a:tcPr/>
                </a:tc>
              </a:tr>
              <a:tr h="274320">
                <a:tc>
                  <a:txBody>
                    <a:bodyPr/>
                    <a:lstStyle/>
                    <a:p>
                      <a:pPr algn="ctr"/>
                      <a:r>
                        <a:rPr lang="en-US" sz="1800" dirty="0" smtClean="0"/>
                        <a:t>$15.00</a:t>
                      </a:r>
                      <a:endParaRPr lang="en-US" sz="18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smtClean="0"/>
                        <a:t>×</a:t>
                      </a:r>
                      <a:endParaRPr lang="en-US" sz="1800" dirty="0"/>
                    </a:p>
                  </a:txBody>
                  <a:tcPr/>
                </a:tc>
                <a:tc>
                  <a:txBody>
                    <a:bodyPr/>
                    <a:lstStyle/>
                    <a:p>
                      <a:pPr algn="ctr"/>
                      <a:r>
                        <a:rPr lang="en-US" sz="1800" dirty="0" smtClean="0"/>
                        <a:t>1½ </a:t>
                      </a:r>
                      <a:endParaRPr lang="en-US" sz="18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smtClean="0"/>
                        <a:t>=</a:t>
                      </a:r>
                      <a:endParaRPr lang="en-US" sz="1800" dirty="0"/>
                    </a:p>
                  </a:txBody>
                  <a:tcPr/>
                </a:tc>
                <a:tc>
                  <a:txBody>
                    <a:bodyPr/>
                    <a:lstStyle/>
                    <a:p>
                      <a:pPr algn="ctr"/>
                      <a:r>
                        <a:rPr lang="en-US" sz="1800" dirty="0" smtClean="0"/>
                        <a:t>$22.50</a:t>
                      </a:r>
                      <a:endParaRPr lang="en-US" sz="1800" dirty="0"/>
                    </a:p>
                  </a:txBody>
                  <a:tcPr/>
                </a:tc>
              </a:tr>
            </a:tbl>
          </a:graphicData>
        </a:graphic>
      </p:graphicFrame>
      <p:graphicFrame>
        <p:nvGraphicFramePr>
          <p:cNvPr id="29" name="Table 28"/>
          <p:cNvGraphicFramePr>
            <a:graphicFrameLocks noGrp="1"/>
          </p:cNvGraphicFramePr>
          <p:nvPr/>
        </p:nvGraphicFramePr>
        <p:xfrm>
          <a:off x="914400" y="4309623"/>
          <a:ext cx="6949440" cy="731520"/>
        </p:xfrm>
        <a:graphic>
          <a:graphicData uri="http://schemas.openxmlformats.org/drawingml/2006/table">
            <a:tbl>
              <a:tblPr firstRow="1" bandRow="1">
                <a:tableStyleId>{2D5ABB26-0587-4C30-8999-92F81FD0307C}</a:tableStyleId>
              </a:tblPr>
              <a:tblGrid>
                <a:gridCol w="2011680"/>
                <a:gridCol w="457200"/>
                <a:gridCol w="2011680"/>
                <a:gridCol w="457200"/>
                <a:gridCol w="2011680"/>
              </a:tblGrid>
              <a:tr h="274320">
                <a:tc>
                  <a:txBody>
                    <a:bodyPr/>
                    <a:lstStyle/>
                    <a:p>
                      <a:pPr algn="ctr"/>
                      <a:r>
                        <a:rPr lang="en-US" sz="1800" dirty="0" smtClean="0"/>
                        <a:t>Overtime Hours </a:t>
                      </a:r>
                      <a:endParaRPr lang="en-US" sz="1800" dirty="0"/>
                    </a:p>
                  </a:txBody>
                  <a:tcPr/>
                </a:tc>
                <a:tc>
                  <a:txBody>
                    <a:bodyPr/>
                    <a:lstStyle/>
                    <a:p>
                      <a:pPr algn="ctr"/>
                      <a:r>
                        <a:rPr lang="en-US" sz="1800" dirty="0" smtClean="0"/>
                        <a:t>×</a:t>
                      </a:r>
                      <a:endParaRPr lang="en-US" sz="1800" dirty="0"/>
                    </a:p>
                  </a:txBody>
                  <a:tcPr/>
                </a:tc>
                <a:tc>
                  <a:txBody>
                    <a:bodyPr/>
                    <a:lstStyle/>
                    <a:p>
                      <a:pPr algn="ctr"/>
                      <a:r>
                        <a:rPr lang="en-US" sz="1800" dirty="0" smtClean="0"/>
                        <a:t>Overtime Rate </a:t>
                      </a:r>
                      <a:endParaRPr lang="en-US" sz="1800" dirty="0"/>
                    </a:p>
                  </a:txBody>
                  <a:tcPr/>
                </a:tc>
                <a:tc>
                  <a:txBody>
                    <a:bodyPr/>
                    <a:lstStyle/>
                    <a:p>
                      <a:pPr algn="ctr"/>
                      <a:r>
                        <a:rPr lang="en-US" sz="1800" dirty="0" smtClean="0"/>
                        <a:t>=</a:t>
                      </a:r>
                      <a:endParaRPr lang="en-US" sz="1800" dirty="0"/>
                    </a:p>
                  </a:txBody>
                  <a:tcPr/>
                </a:tc>
                <a:tc>
                  <a:txBody>
                    <a:bodyPr/>
                    <a:lstStyle/>
                    <a:p>
                      <a:pPr algn="ctr"/>
                      <a:r>
                        <a:rPr lang="en-US" sz="1800" dirty="0" smtClean="0"/>
                        <a:t>Overtime Earnings</a:t>
                      </a:r>
                      <a:endParaRPr lang="en-US" sz="1800" dirty="0"/>
                    </a:p>
                  </a:txBody>
                  <a:tcPr/>
                </a:tc>
              </a:tr>
              <a:tr h="274320">
                <a:tc>
                  <a:txBody>
                    <a:bodyPr/>
                    <a:lstStyle/>
                    <a:p>
                      <a:pPr algn="ctr"/>
                      <a:r>
                        <a:rPr lang="en-US" sz="1800" dirty="0" smtClean="0"/>
                        <a:t>6.5</a:t>
                      </a:r>
                      <a:endParaRPr lang="en-US" sz="18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smtClean="0"/>
                        <a:t>×</a:t>
                      </a:r>
                      <a:endParaRPr lang="en-US" sz="1800" dirty="0"/>
                    </a:p>
                  </a:txBody>
                  <a:tcPr/>
                </a:tc>
                <a:tc>
                  <a:txBody>
                    <a:bodyPr/>
                    <a:lstStyle/>
                    <a:p>
                      <a:pPr algn="ctr"/>
                      <a:r>
                        <a:rPr lang="en-US" sz="1800" dirty="0" smtClean="0"/>
                        <a:t>$22.50</a:t>
                      </a:r>
                      <a:endParaRPr lang="en-US" sz="18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smtClean="0"/>
                        <a:t>=</a:t>
                      </a:r>
                      <a:endParaRPr lang="en-US" sz="1800" dirty="0"/>
                    </a:p>
                  </a:txBody>
                  <a:tcPr/>
                </a:tc>
                <a:tc>
                  <a:txBody>
                    <a:bodyPr/>
                    <a:lstStyle/>
                    <a:p>
                      <a:pPr algn="ctr"/>
                      <a:r>
                        <a:rPr lang="en-US" sz="1800" dirty="0" smtClean="0"/>
                        <a:t>$146.25</a:t>
                      </a:r>
                      <a:endParaRPr lang="en-US" sz="1800" dirty="0"/>
                    </a:p>
                  </a:txBody>
                  <a:tcPr/>
                </a:tc>
              </a:tr>
            </a:tbl>
          </a:graphicData>
        </a:graphic>
      </p:graphicFrame>
      <p:graphicFrame>
        <p:nvGraphicFramePr>
          <p:cNvPr id="30" name="Table 29"/>
          <p:cNvGraphicFramePr>
            <a:graphicFrameLocks noGrp="1"/>
          </p:cNvGraphicFramePr>
          <p:nvPr>
            <p:extLst>
              <p:ext uri="{D42A27DB-BD31-4B8C-83A1-F6EECF244321}">
                <p14:modId xmlns:p14="http://schemas.microsoft.com/office/powerpoint/2010/main" val="4012815549"/>
              </p:ext>
            </p:extLst>
          </p:nvPr>
        </p:nvGraphicFramePr>
        <p:xfrm>
          <a:off x="914400" y="5465264"/>
          <a:ext cx="6949440" cy="731520"/>
        </p:xfrm>
        <a:graphic>
          <a:graphicData uri="http://schemas.openxmlformats.org/drawingml/2006/table">
            <a:tbl>
              <a:tblPr firstRow="1" bandRow="1">
                <a:tableStyleId>{2D5ABB26-0587-4C30-8999-92F81FD0307C}</a:tableStyleId>
              </a:tblPr>
              <a:tblGrid>
                <a:gridCol w="2011680"/>
                <a:gridCol w="457200"/>
                <a:gridCol w="2011680"/>
                <a:gridCol w="457200"/>
                <a:gridCol w="2011680"/>
              </a:tblGrid>
              <a:tr h="274320">
                <a:tc>
                  <a:txBody>
                    <a:bodyPr/>
                    <a:lstStyle/>
                    <a:p>
                      <a:pPr algn="ctr"/>
                      <a:r>
                        <a:rPr lang="en-US" sz="1800" dirty="0" smtClean="0"/>
                        <a:t>Regular Earnings</a:t>
                      </a:r>
                      <a:endParaRPr lang="en-US" sz="1800" dirty="0"/>
                    </a:p>
                  </a:txBody>
                  <a:tcPr/>
                </a:tc>
                <a:tc>
                  <a:txBody>
                    <a:bodyPr/>
                    <a:lstStyle/>
                    <a:p>
                      <a:pPr algn="ctr"/>
                      <a:r>
                        <a:rPr lang="en-US" sz="1800" dirty="0" smtClean="0"/>
                        <a:t>+</a:t>
                      </a:r>
                      <a:endParaRPr lang="en-US" sz="1800" dirty="0"/>
                    </a:p>
                  </a:txBody>
                  <a:tcPr/>
                </a:tc>
                <a:tc>
                  <a:txBody>
                    <a:bodyPr/>
                    <a:lstStyle/>
                    <a:p>
                      <a:pPr algn="ctr"/>
                      <a:r>
                        <a:rPr lang="en-US" sz="1800" dirty="0" smtClean="0"/>
                        <a:t>Overtime Earnings</a:t>
                      </a:r>
                      <a:endParaRPr lang="en-US" sz="1800" dirty="0"/>
                    </a:p>
                  </a:txBody>
                  <a:tcPr/>
                </a:tc>
                <a:tc>
                  <a:txBody>
                    <a:bodyPr/>
                    <a:lstStyle/>
                    <a:p>
                      <a:pPr algn="ctr"/>
                      <a:r>
                        <a:rPr lang="en-US" sz="1800" dirty="0" smtClean="0"/>
                        <a:t>=</a:t>
                      </a:r>
                      <a:endParaRPr lang="en-US" sz="1800" dirty="0"/>
                    </a:p>
                  </a:txBody>
                  <a:tcPr/>
                </a:tc>
                <a:tc>
                  <a:txBody>
                    <a:bodyPr/>
                    <a:lstStyle/>
                    <a:p>
                      <a:pPr algn="ctr"/>
                      <a:r>
                        <a:rPr lang="en-US" sz="1800" dirty="0" smtClean="0"/>
                        <a:t>Total Earnings</a:t>
                      </a:r>
                      <a:endParaRPr lang="en-US" sz="1800" dirty="0"/>
                    </a:p>
                  </a:txBody>
                  <a:tcPr/>
                </a:tc>
              </a:tr>
              <a:tr h="274320">
                <a:tc>
                  <a:txBody>
                    <a:bodyPr/>
                    <a:lstStyle/>
                    <a:p>
                      <a:pPr algn="ctr"/>
                      <a:r>
                        <a:rPr lang="en-US" sz="1800" dirty="0" smtClean="0"/>
                        <a:t>$1,320.00</a:t>
                      </a:r>
                      <a:endParaRPr lang="en-US" sz="18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smtClean="0"/>
                        <a:t>+</a:t>
                      </a:r>
                      <a:endParaRPr lang="en-US" sz="1800" dirty="0"/>
                    </a:p>
                  </a:txBody>
                  <a:tcPr/>
                </a:tc>
                <a:tc>
                  <a:txBody>
                    <a:bodyPr/>
                    <a:lstStyle/>
                    <a:p>
                      <a:pPr algn="ctr"/>
                      <a:r>
                        <a:rPr lang="en-US" sz="1800" dirty="0" smtClean="0"/>
                        <a:t>$146.25</a:t>
                      </a:r>
                      <a:endParaRPr lang="en-US" sz="18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smtClean="0"/>
                        <a:t>=</a:t>
                      </a:r>
                      <a:endParaRPr lang="en-US" sz="1800" dirty="0"/>
                    </a:p>
                  </a:txBody>
                  <a:tcPr/>
                </a:tc>
                <a:tc>
                  <a:txBody>
                    <a:bodyPr/>
                    <a:lstStyle/>
                    <a:p>
                      <a:pPr algn="ctr"/>
                      <a:r>
                        <a:rPr lang="en-US" sz="1800" dirty="0" smtClean="0"/>
                        <a:t>$1,466.25</a:t>
                      </a:r>
                      <a:endParaRPr lang="en-US" sz="1800" dirty="0"/>
                    </a:p>
                  </a:txBody>
                  <a:tcPr/>
                </a:tc>
              </a:tr>
            </a:tbl>
          </a:graphicData>
        </a:graphic>
      </p:graphicFrame>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wipe(left)">
                                      <p:cBhvr>
                                        <p:cTn id="12" dur="500"/>
                                        <p:tgtEl>
                                          <p:spTgt spid="2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left)">
                                      <p:cBhvr>
                                        <p:cTn id="17" dur="500"/>
                                        <p:tgtEl>
                                          <p:spTgt spid="2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wipe(left)">
                                      <p:cBhvr>
                                        <p:cTn id="22" dur="500"/>
                                        <p:tgtEl>
                                          <p:spTgt spid="2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500"/>
                                        <p:tgtEl>
                                          <p:spTgt spid="2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wipe(left)">
                                      <p:cBhvr>
                                        <p:cTn id="32" dur="500"/>
                                        <p:tgtEl>
                                          <p:spTgt spid="2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left)">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wipe(left)">
                                      <p:cBhvr>
                                        <p:cTn id="4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spcBef>
                <a:spcPts val="0"/>
              </a:spcBef>
              <a:spcAft>
                <a:spcPts val="600"/>
              </a:spcAft>
            </a:pPr>
            <a:r>
              <a:rPr lang="en-US" b="1" dirty="0" smtClean="0">
                <a:solidFill>
                  <a:schemeClr val="accent1"/>
                </a:solidFill>
              </a:rPr>
              <a:t>Lesson 12-1 </a:t>
            </a:r>
            <a:r>
              <a:rPr lang="en-US" dirty="0" smtClean="0"/>
              <a:t>Audit Your Understanding</a:t>
            </a:r>
            <a:endParaRPr lang="en-US" dirty="0"/>
          </a:p>
        </p:txBody>
      </p:sp>
      <p:sp>
        <p:nvSpPr>
          <p:cNvPr id="7" name="Content Placeholder 6"/>
          <p:cNvSpPr>
            <a:spLocks noGrp="1"/>
          </p:cNvSpPr>
          <p:nvPr>
            <p:ph idx="1"/>
          </p:nvPr>
        </p:nvSpPr>
        <p:spPr/>
        <p:txBody>
          <a:bodyPr>
            <a:normAutofit/>
          </a:bodyPr>
          <a:lstStyle/>
          <a:p>
            <a:pPr marL="457200" indent="-457200">
              <a:lnSpc>
                <a:spcPct val="100000"/>
              </a:lnSpc>
              <a:spcBef>
                <a:spcPts val="0"/>
              </a:spcBef>
              <a:spcAft>
                <a:spcPts val="600"/>
              </a:spcAft>
              <a:buNone/>
            </a:pPr>
            <a:r>
              <a:rPr lang="en-US" sz="2800" b="1" dirty="0">
                <a:solidFill>
                  <a:srgbClr val="FF0000"/>
                </a:solidFill>
                <a:ea typeface="Times New Roman"/>
                <a:cs typeface="MyriadPro-Regular"/>
              </a:rPr>
              <a:t>1.</a:t>
            </a:r>
            <a:r>
              <a:rPr lang="en-US" sz="2800" dirty="0">
                <a:solidFill>
                  <a:srgbClr val="000000"/>
                </a:solidFill>
                <a:ea typeface="Times New Roman"/>
                <a:cs typeface="MyriadPro-Regular"/>
              </a:rPr>
              <a:t>	What is a payroll?</a:t>
            </a:r>
          </a:p>
        </p:txBody>
      </p:sp>
      <p:sp>
        <p:nvSpPr>
          <p:cNvPr id="4" name="Slide Number Placeholder 3"/>
          <p:cNvSpPr>
            <a:spLocks noGrp="1"/>
          </p:cNvSpPr>
          <p:nvPr>
            <p:ph type="sldNum" sz="quarter" idx="12"/>
          </p:nvPr>
        </p:nvSpPr>
        <p:spPr/>
        <p:txBody>
          <a:bodyPr/>
          <a:lstStyle/>
          <a:p>
            <a:r>
              <a:rPr lang="en-US" dirty="0" smtClean="0"/>
              <a:t>SLIDE </a:t>
            </a:r>
            <a:fld id="{FCD2455E-EC1D-45EA-B6B2-90AB88848CFD}" type="slidenum">
              <a:rPr lang="en-US" smtClean="0"/>
              <a:pPr/>
              <a:t>9</a:t>
            </a:fld>
            <a:endParaRPr lang="en-US" dirty="0"/>
          </a:p>
        </p:txBody>
      </p:sp>
      <p:pic>
        <p:nvPicPr>
          <p:cNvPr id="18439" name="Picture 7"/>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flipV="1">
            <a:off x="5048250" y="228600"/>
            <a:ext cx="4095750" cy="533400"/>
          </a:xfrm>
          <a:prstGeom prst="rect">
            <a:avLst/>
          </a:prstGeom>
          <a:noFill/>
          <a:ln w="9525">
            <a:noFill/>
            <a:miter lim="800000"/>
            <a:headEnd/>
            <a:tailEnd/>
          </a:ln>
        </p:spPr>
      </p:pic>
      <p:sp>
        <p:nvSpPr>
          <p:cNvPr id="6" name="Isosceles Triangle 5"/>
          <p:cNvSpPr/>
          <p:nvPr/>
        </p:nvSpPr>
        <p:spPr>
          <a:xfrm rot="5400000">
            <a:off x="-228600" y="1084730"/>
            <a:ext cx="914400" cy="457200"/>
          </a:xfrm>
          <a:prstGeom prst="triangle">
            <a:avLst/>
          </a:prstGeom>
          <a:solidFill>
            <a:srgbClr val="FFA41D"/>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7"/>
          <p:cNvSpPr txBox="1">
            <a:spLocks/>
          </p:cNvSpPr>
          <p:nvPr/>
        </p:nvSpPr>
        <p:spPr>
          <a:xfrm>
            <a:off x="914400" y="2514600"/>
            <a:ext cx="7315200" cy="1828800"/>
          </a:xfrm>
          <a:prstGeom prst="rect">
            <a:avLst/>
          </a:prstGeom>
          <a:solidFill>
            <a:schemeClr val="bg2"/>
          </a:solidFill>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
                <a:srgbClr val="FF0000"/>
              </a:buClr>
              <a:buSzTx/>
              <a:buFont typeface="Calibri" pitchFamily="34" charset="0"/>
              <a:buNone/>
              <a:tabLst/>
              <a:defRPr/>
            </a:pPr>
            <a:r>
              <a:rPr kumimoji="0" lang="en-US" sz="2400" b="1" i="0" u="none" strike="noStrike" kern="1200" cap="none" spc="0" normalizeH="0" baseline="0" noProof="0" dirty="0" smtClean="0">
                <a:ln>
                  <a:noFill/>
                </a:ln>
                <a:solidFill>
                  <a:srgbClr val="FF0000"/>
                </a:solidFill>
                <a:effectLst/>
                <a:uLnTx/>
                <a:uFillTx/>
                <a:latin typeface="+mn-lt"/>
                <a:ea typeface="+mn-ea"/>
                <a:cs typeface="+mn-cs"/>
              </a:rPr>
              <a:t>ANSWER</a:t>
            </a:r>
          </a:p>
          <a:p>
            <a:pPr>
              <a:spcBef>
                <a:spcPct val="20000"/>
              </a:spcBef>
              <a:buClr>
                <a:srgbClr val="FF0000"/>
              </a:buClr>
            </a:pPr>
            <a:r>
              <a:rPr lang="en-US" sz="2800" dirty="0" smtClean="0">
                <a:ea typeface="Times New Roman"/>
                <a:cs typeface="MyriadPro-Regular"/>
              </a:rPr>
              <a:t>The total amount earned by all employees for a pay period</a:t>
            </a:r>
            <a:endParaRPr kumimoji="0" lang="en-US" sz="2800" b="0" i="0" u="none" strike="noStrike" kern="1200" cap="none" spc="0" normalizeH="0" baseline="0" noProof="0" dirty="0">
              <a:ln>
                <a:noFill/>
              </a:ln>
              <a:effectLst/>
              <a:uLnTx/>
              <a:uFillTx/>
              <a:latin typeface="+mn-lt"/>
              <a:ea typeface="+mn-ea"/>
              <a:cs typeface="+mn-cs"/>
            </a:endParaRPr>
          </a:p>
        </p:txBody>
      </p:sp>
      <p:grpSp>
        <p:nvGrpSpPr>
          <p:cNvPr id="9" name="Group 12"/>
          <p:cNvGrpSpPr/>
          <p:nvPr/>
        </p:nvGrpSpPr>
        <p:grpSpPr>
          <a:xfrm>
            <a:off x="7879080" y="0"/>
            <a:ext cx="1188720" cy="381000"/>
            <a:chOff x="7879080" y="0"/>
            <a:chExt cx="1188720" cy="381000"/>
          </a:xfrm>
        </p:grpSpPr>
        <p:sp>
          <p:nvSpPr>
            <p:cNvPr id="10" name="Flowchart: Delay 9"/>
            <p:cNvSpPr/>
            <p:nvPr/>
          </p:nvSpPr>
          <p:spPr>
            <a:xfrm rot="5400000">
              <a:off x="8282940" y="-403860"/>
              <a:ext cx="381000" cy="1188720"/>
            </a:xfrm>
            <a:prstGeom prst="flowChartDelay">
              <a:avLst/>
            </a:prstGeom>
            <a:solidFill>
              <a:schemeClr val="accent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p>
          </p:txBody>
        </p:sp>
        <p:sp>
          <p:nvSpPr>
            <p:cNvPr id="11" name="TextBox 10"/>
            <p:cNvSpPr txBox="1"/>
            <p:nvPr/>
          </p:nvSpPr>
          <p:spPr>
            <a:xfrm>
              <a:off x="8010012" y="0"/>
              <a:ext cx="926857" cy="276999"/>
            </a:xfrm>
            <a:prstGeom prst="rect">
              <a:avLst/>
            </a:prstGeom>
            <a:noFill/>
          </p:spPr>
          <p:txBody>
            <a:bodyPr wrap="none" rtlCol="0">
              <a:spAutoFit/>
            </a:bodyPr>
            <a:lstStyle/>
            <a:p>
              <a:pPr algn="ctr"/>
              <a:r>
                <a:rPr lang="en-US" sz="1200" dirty="0" smtClean="0">
                  <a:solidFill>
                    <a:schemeClr val="bg1"/>
                  </a:solidFill>
                </a:rPr>
                <a:t>Lesson 12-1</a:t>
              </a:r>
              <a:endParaRPr lang="en-US" sz="1200" dirty="0">
                <a:solidFill>
                  <a:schemeClr val="bg1"/>
                </a:solidFill>
              </a:endParaRPr>
            </a:p>
          </p:txBody>
        </p:sp>
      </p:gr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C13B927D0F9B24F9A8549328320DE96" ma:contentTypeVersion="3" ma:contentTypeDescription="Create a new document." ma:contentTypeScope="" ma:versionID="c587ee95acd453a4f428ec6fd283fd7e">
  <xsd:schema xmlns:xsd="http://www.w3.org/2001/XMLSchema" xmlns:xs="http://www.w3.org/2001/XMLSchema" xmlns:p="http://schemas.microsoft.com/office/2006/metadata/properties" xmlns:ns2="93a3a46d-073c-4d11-b89a-b78f548e1217" targetNamespace="http://schemas.microsoft.com/office/2006/metadata/properties" ma:root="true" ma:fieldsID="396069a6e6bac8a42428bda4abf59bce" ns2:_="">
    <xsd:import namespace="93a3a46d-073c-4d11-b89a-b78f548e1217"/>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3a3a46d-073c-4d11-b89a-b78f548e121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9374CCF-0840-462B-B9D8-10EE5396D8DB}"/>
</file>

<file path=customXml/itemProps2.xml><?xml version="1.0" encoding="utf-8"?>
<ds:datastoreItem xmlns:ds="http://schemas.openxmlformats.org/officeDocument/2006/customXml" ds:itemID="{ACEB3224-C6CA-46A3-A2F0-F442D6933A0A}"/>
</file>

<file path=customXml/itemProps3.xml><?xml version="1.0" encoding="utf-8"?>
<ds:datastoreItem xmlns:ds="http://schemas.openxmlformats.org/officeDocument/2006/customXml" ds:itemID="{FF60EEF4-5CBE-47ED-8F1B-FC580E05FED8}"/>
</file>

<file path=docProps/app.xml><?xml version="1.0" encoding="utf-8"?>
<Properties xmlns="http://schemas.openxmlformats.org/officeDocument/2006/extended-properties" xmlns:vt="http://schemas.openxmlformats.org/officeDocument/2006/docPropsVTypes">
  <TotalTime>3673</TotalTime>
  <Words>1582</Words>
  <Application>Microsoft Office PowerPoint</Application>
  <PresentationFormat>On-screen Show (4:3)</PresentationFormat>
  <Paragraphs>460</Paragraphs>
  <Slides>48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Arial</vt:lpstr>
      <vt:lpstr>Calibri</vt:lpstr>
      <vt:lpstr>MyriadPro-Regular</vt:lpstr>
      <vt:lpstr>Times New Roman</vt:lpstr>
      <vt:lpstr>Custom Design</vt:lpstr>
      <vt:lpstr>PowerPoint Presentation</vt:lpstr>
      <vt:lpstr>Paying Employees</vt:lpstr>
      <vt:lpstr>Paying Employees</vt:lpstr>
      <vt:lpstr>Paying Employees</vt:lpstr>
      <vt:lpstr>Calculating Employee Hours Worked</vt:lpstr>
      <vt:lpstr>Calculating Employee Hours Worked</vt:lpstr>
      <vt:lpstr>Time Clock Systems</vt:lpstr>
      <vt:lpstr>Calculating Hourly Employee Total Earnings</vt:lpstr>
      <vt:lpstr>Lesson 12-1 Audit Your Understanding</vt:lpstr>
      <vt:lpstr>Lesson 12-1 Audit Your Understanding</vt:lpstr>
      <vt:lpstr>Lesson 12-1 Audit Your Understanding</vt:lpstr>
      <vt:lpstr>Lesson 12-1 Audit Your Understanding</vt:lpstr>
      <vt:lpstr>Work Together 12-1 On You Own 12-1</vt:lpstr>
      <vt:lpstr>PowerPoint Presentation</vt:lpstr>
      <vt:lpstr>Payroll Taxes</vt:lpstr>
      <vt:lpstr>Employee’s Withholding Allowance Certificate</vt:lpstr>
      <vt:lpstr>Employee’s Withholding Allowance Certificate</vt:lpstr>
      <vt:lpstr>Employee’s Income Tax Withholding—Single Persons</vt:lpstr>
      <vt:lpstr>Employee’s Income Tax Withholding—Married Persons</vt:lpstr>
      <vt:lpstr>Employee Social Security and Medicare Tax</vt:lpstr>
      <vt:lpstr>Voluntary Deductions from Earnings</vt:lpstr>
      <vt:lpstr>Lesson 12-2 Audit Your Understanding</vt:lpstr>
      <vt:lpstr>Lesson 12-2 Audit Your Understanding</vt:lpstr>
      <vt:lpstr>Lesson 12-2 Audit Your Understanding</vt:lpstr>
      <vt:lpstr>Lesson 12-2 Audit Your Understanding</vt:lpstr>
      <vt:lpstr>Lesson 12-2 Audit Your Understanding</vt:lpstr>
      <vt:lpstr>Work Together 12-2 On You Own 12-2</vt:lpstr>
      <vt:lpstr>PowerPoint Presentation</vt:lpstr>
      <vt:lpstr>Payroll Register</vt:lpstr>
      <vt:lpstr>Payroll Register</vt:lpstr>
      <vt:lpstr>Employee Earnings Records</vt:lpstr>
      <vt:lpstr>Employee Earnings Records</vt:lpstr>
      <vt:lpstr>Lesson 12-3 Audit Your Understanding</vt:lpstr>
      <vt:lpstr>Lesson 12-3 Audit Your Understanding</vt:lpstr>
      <vt:lpstr>Lesson 12-3 Audit Your Understanding</vt:lpstr>
      <vt:lpstr>Work Together 12-3 On You Own 12-3</vt:lpstr>
      <vt:lpstr>PowerPoint Presentation</vt:lpstr>
      <vt:lpstr>Payroll Bank Account</vt:lpstr>
      <vt:lpstr>Payroll Bank Account</vt:lpstr>
      <vt:lpstr>Employee’s Payroll Check</vt:lpstr>
      <vt:lpstr>Electronic Funds Transfer</vt:lpstr>
      <vt:lpstr>Lesson 12-4 Audit Your Understanding</vt:lpstr>
      <vt:lpstr>Lesson 12-4 Audit Your Understanding</vt:lpstr>
      <vt:lpstr>Lesson 12-4 Audit Your Understanding</vt:lpstr>
      <vt:lpstr>Work Together 12-4 On You Own 12-4</vt:lpstr>
      <vt:lpstr>Application Problems</vt:lpstr>
      <vt:lpstr>Application Problems</vt:lpstr>
      <vt:lpstr>Unit 12 Assessment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McLaughlin</dc:creator>
  <cp:lastModifiedBy>Bacu, Bill</cp:lastModifiedBy>
  <cp:revision>304</cp:revision>
  <dcterms:created xsi:type="dcterms:W3CDTF">2012-07-02T15:51:50Z</dcterms:created>
  <dcterms:modified xsi:type="dcterms:W3CDTF">2015-03-05T15:28:10Z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-748959103</vt:i4>
  </property>
  <property fmtid="{D5CDD505-2E9C-101B-9397-08002B2CF9AE}" pid="3" name="_NewReviewCycle">
    <vt:lpwstr/>
  </property>
  <property fmtid="{D5CDD505-2E9C-101B-9397-08002B2CF9AE}" pid="4" name="_EmailSubject">
    <vt:lpwstr>C21 PPT Sample Comments</vt:lpwstr>
  </property>
  <property fmtid="{D5CDD505-2E9C-101B-9397-08002B2CF9AE}" pid="5" name="_AuthorEmail">
    <vt:lpwstr>Diane.Bowdler@cengage.com</vt:lpwstr>
  </property>
  <property fmtid="{D5CDD505-2E9C-101B-9397-08002B2CF9AE}" pid="6" name="_AuthorEmailDisplayName">
    <vt:lpwstr>Bowdler, Diane</vt:lpwstr>
  </property>
  <property fmtid="{D5CDD505-2E9C-101B-9397-08002B2CF9AE}" pid="7" name="ContentTypeId">
    <vt:lpwstr>0x0101000C13B927D0F9B24F9A8549328320DE96</vt:lpwstr>
  </property>
  <property fmtid="{D5CDD505-2E9C-101B-9397-08002B2CF9AE}" pid="8" name="Order">
    <vt:r8>2400</vt:r8>
  </property>
  <property fmtid="{D5CDD505-2E9C-101B-9397-08002B2CF9AE}" pid="9" name="xd_Signature">
    <vt:bool>false</vt:bool>
  </property>
  <property fmtid="{D5CDD505-2E9C-101B-9397-08002B2CF9AE}" pid="10" name="xd_ProgID">
    <vt:lpwstr/>
  </property>
  <property fmtid="{D5CDD505-2E9C-101B-9397-08002B2CF9AE}" pid="11" name="TriggerFlowInfo">
    <vt:lpwstr/>
  </property>
  <property fmtid="{D5CDD505-2E9C-101B-9397-08002B2CF9AE}" pid="12" name="_SourceUrl">
    <vt:lpwstr/>
  </property>
  <property fmtid="{D5CDD505-2E9C-101B-9397-08002B2CF9AE}" pid="13" name="_SharedFileIndex">
    <vt:lpwstr/>
  </property>
  <property fmtid="{D5CDD505-2E9C-101B-9397-08002B2CF9AE}" pid="14" name="ComplianceAssetId">
    <vt:lpwstr/>
  </property>
  <property fmtid="{D5CDD505-2E9C-101B-9397-08002B2CF9AE}" pid="15" name="TemplateUrl">
    <vt:lpwstr/>
  </property>
  <property fmtid="{D5CDD505-2E9C-101B-9397-08002B2CF9AE}" pid="16" name="_ExtendedDescription">
    <vt:lpwstr/>
  </property>
</Properties>
</file>